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Canva Sa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hyperlink" Target="https://gamma.app/?utm_source=made-with-gamma"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amma.app/?utm_source=made-with-gamm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54045" y="-24671"/>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sp>
      </p:grpSp>
      <p:grpSp>
        <p:nvGrpSpPr>
          <p:cNvPr id="6" name="Group 6"/>
          <p:cNvGrpSpPr/>
          <p:nvPr/>
        </p:nvGrpSpPr>
        <p:grpSpPr>
          <a:xfrm>
            <a:off x="10545226" y="1298"/>
            <a:ext cx="5255069" cy="10310373"/>
            <a:chOff x="0" y="0"/>
            <a:chExt cx="5293995" cy="10386746"/>
          </a:xfrm>
        </p:grpSpPr>
        <p:sp>
          <p:nvSpPr>
            <p:cNvPr id="7" name="Freeform 7" descr="preencoded.png"/>
            <p:cNvSpPr/>
            <p:nvPr/>
          </p:nvSpPr>
          <p:spPr>
            <a:xfrm>
              <a:off x="0" y="0"/>
              <a:ext cx="5293995" cy="10386695"/>
            </a:xfrm>
            <a:custGeom>
              <a:avLst/>
              <a:gdLst/>
              <a:ahLst/>
              <a:cxnLst/>
              <a:rect l="l" t="t" r="r" b="b"/>
              <a:pathLst>
                <a:path w="5293995" h="10386695">
                  <a:moveTo>
                    <a:pt x="0" y="0"/>
                  </a:moveTo>
                  <a:lnTo>
                    <a:pt x="5293995" y="0"/>
                  </a:lnTo>
                  <a:lnTo>
                    <a:pt x="5293995" y="10386695"/>
                  </a:lnTo>
                  <a:lnTo>
                    <a:pt x="0" y="10386695"/>
                  </a:lnTo>
                  <a:lnTo>
                    <a:pt x="0" y="0"/>
                  </a:lnTo>
                  <a:close/>
                </a:path>
              </a:pathLst>
            </a:custGeom>
            <a:blipFill>
              <a:blip r:embed="rId4"/>
              <a:stretch>
                <a:fillRect t="-24" b="-25"/>
              </a:stretch>
            </a:blipFill>
          </p:spPr>
        </p:sp>
      </p:grpSp>
      <p:sp>
        <p:nvSpPr>
          <p:cNvPr id="8" name="TextBox 8"/>
          <p:cNvSpPr txBox="1"/>
          <p:nvPr/>
        </p:nvSpPr>
        <p:spPr>
          <a:xfrm>
            <a:off x="3344767" y="2947756"/>
            <a:ext cx="6122000" cy="862392"/>
          </a:xfrm>
          <a:prstGeom prst="rect">
            <a:avLst/>
          </a:prstGeom>
        </p:spPr>
        <p:txBody>
          <a:bodyPr lIns="0" tIns="0" rIns="0" bIns="0" rtlCol="0" anchor="t">
            <a:spAutoFit/>
          </a:bodyPr>
          <a:lstStyle/>
          <a:p>
            <a:pPr algn="l">
              <a:lnSpc>
                <a:spcPts val="6236"/>
              </a:lnSpc>
            </a:pPr>
            <a:r>
              <a:rPr lang="en-US" sz="4776" b="1">
                <a:solidFill>
                  <a:srgbClr val="F2F5FA"/>
                </a:solidFill>
                <a:latin typeface="Arimo Bold"/>
                <a:ea typeface="Arimo Bold"/>
                <a:cs typeface="Arimo Bold"/>
                <a:sym typeface="Arimo Bold"/>
              </a:rPr>
              <a:t>Sorting Algorithms</a:t>
            </a:r>
          </a:p>
        </p:txBody>
      </p:sp>
      <p:sp>
        <p:nvSpPr>
          <p:cNvPr id="9" name="TextBox 9"/>
          <p:cNvSpPr txBox="1"/>
          <p:nvPr/>
        </p:nvSpPr>
        <p:spPr>
          <a:xfrm>
            <a:off x="3344767" y="3869876"/>
            <a:ext cx="6627274" cy="833590"/>
          </a:xfrm>
          <a:prstGeom prst="rect">
            <a:avLst/>
          </a:prstGeom>
        </p:spPr>
        <p:txBody>
          <a:bodyPr lIns="0" tIns="0" rIns="0" bIns="0" rtlCol="0" anchor="t">
            <a:spAutoFit/>
          </a:bodyPr>
          <a:lstStyle/>
          <a:p>
            <a:pPr algn="l">
              <a:lnSpc>
                <a:spcPts val="3118"/>
              </a:lnSpc>
            </a:pPr>
            <a:r>
              <a:rPr lang="en-US" sz="2388" b="1">
                <a:solidFill>
                  <a:srgbClr val="F2F5FA"/>
                </a:solidFill>
                <a:latin typeface="Arimo Bold"/>
                <a:ea typeface="Arimo Bold"/>
                <a:cs typeface="Arimo Bold"/>
                <a:sym typeface="Arimo Bold"/>
              </a:rPr>
              <a:t>Time Complexity, Space Complexity, and Performance Behaviour Study</a:t>
            </a:r>
          </a:p>
        </p:txBody>
      </p:sp>
      <p:sp>
        <p:nvSpPr>
          <p:cNvPr id="10" name="TextBox 10"/>
          <p:cNvSpPr txBox="1"/>
          <p:nvPr/>
        </p:nvSpPr>
        <p:spPr>
          <a:xfrm>
            <a:off x="2926215" y="9344515"/>
            <a:ext cx="3550786" cy="616900"/>
          </a:xfrm>
          <a:prstGeom prst="rect">
            <a:avLst/>
          </a:prstGeom>
        </p:spPr>
        <p:txBody>
          <a:bodyPr wrap="square" lIns="0" tIns="0" rIns="0" bIns="0" rtlCol="0" anchor="t">
            <a:spAutoFit/>
          </a:bodyPr>
          <a:lstStyle/>
          <a:p>
            <a:pPr algn="ctr">
              <a:lnSpc>
                <a:spcPts val="5170"/>
              </a:lnSpc>
              <a:spcBef>
                <a:spcPct val="0"/>
              </a:spcBef>
            </a:pPr>
            <a:r>
              <a:rPr lang="en-US" sz="4000" dirty="0">
                <a:solidFill>
                  <a:srgbClr val="F2F5FA"/>
                </a:solidFill>
                <a:latin typeface="Arimo"/>
                <a:ea typeface="Arimo"/>
                <a:cs typeface="Arimo"/>
                <a:sym typeface="Arimo"/>
              </a:rPr>
              <a:t>Uday Chauhan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87706" y="1298"/>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sp>
      </p:grpSp>
      <p:grpSp>
        <p:nvGrpSpPr>
          <p:cNvPr id="6" name="Group 6"/>
          <p:cNvGrpSpPr/>
          <p:nvPr/>
        </p:nvGrpSpPr>
        <p:grpSpPr>
          <a:xfrm>
            <a:off x="13457241" y="9675995"/>
            <a:ext cx="2285681" cy="545980"/>
            <a:chOff x="0" y="0"/>
            <a:chExt cx="2302612" cy="550024"/>
          </a:xfrm>
        </p:grpSpPr>
        <p:sp>
          <p:nvSpPr>
            <p:cNvPr id="7" name="Freeform 7" descr="preencoded.png">
              <a:hlinkClick r:id="rId4" tooltip="https://gamma.app/?utm_source=made-with-gamma"/>
            </p:cNvPr>
            <p:cNvSpPr/>
            <p:nvPr/>
          </p:nvSpPr>
          <p:spPr>
            <a:xfrm>
              <a:off x="0" y="0"/>
              <a:ext cx="2302637" cy="550037"/>
            </a:xfrm>
            <a:custGeom>
              <a:avLst/>
              <a:gdLst/>
              <a:ahLst/>
              <a:cxnLst/>
              <a:rect l="l" t="t" r="r" b="b"/>
              <a:pathLst>
                <a:path w="2302637" h="550037">
                  <a:moveTo>
                    <a:pt x="0" y="0"/>
                  </a:moveTo>
                  <a:lnTo>
                    <a:pt x="2302637" y="0"/>
                  </a:lnTo>
                  <a:lnTo>
                    <a:pt x="2302637" y="550037"/>
                  </a:lnTo>
                  <a:lnTo>
                    <a:pt x="0" y="550037"/>
                  </a:lnTo>
                  <a:lnTo>
                    <a:pt x="0" y="0"/>
                  </a:lnTo>
                  <a:close/>
                </a:path>
              </a:pathLst>
            </a:custGeom>
            <a:blipFill>
              <a:blip r:embed="rId5"/>
              <a:stretch>
                <a:fillRect r="1" b="2"/>
              </a:stretch>
            </a:blipFill>
          </p:spPr>
        </p:sp>
      </p:grpSp>
      <p:grpSp>
        <p:nvGrpSpPr>
          <p:cNvPr id="8" name="Group 8"/>
          <p:cNvGrpSpPr/>
          <p:nvPr/>
        </p:nvGrpSpPr>
        <p:grpSpPr>
          <a:xfrm>
            <a:off x="10578847" y="1298"/>
            <a:ext cx="5255069" cy="10310373"/>
            <a:chOff x="0" y="0"/>
            <a:chExt cx="5293995" cy="10386746"/>
          </a:xfrm>
        </p:grpSpPr>
        <p:sp>
          <p:nvSpPr>
            <p:cNvPr id="9" name="Freeform 9" descr="preencoded.png"/>
            <p:cNvSpPr/>
            <p:nvPr/>
          </p:nvSpPr>
          <p:spPr>
            <a:xfrm>
              <a:off x="0" y="0"/>
              <a:ext cx="5293995" cy="10386695"/>
            </a:xfrm>
            <a:custGeom>
              <a:avLst/>
              <a:gdLst/>
              <a:ahLst/>
              <a:cxnLst/>
              <a:rect l="l" t="t" r="r" b="b"/>
              <a:pathLst>
                <a:path w="5293995" h="10386695">
                  <a:moveTo>
                    <a:pt x="0" y="0"/>
                  </a:moveTo>
                  <a:lnTo>
                    <a:pt x="5293995" y="0"/>
                  </a:lnTo>
                  <a:lnTo>
                    <a:pt x="5293995" y="10386695"/>
                  </a:lnTo>
                  <a:lnTo>
                    <a:pt x="0" y="10386695"/>
                  </a:lnTo>
                  <a:lnTo>
                    <a:pt x="0" y="0"/>
                  </a:lnTo>
                  <a:close/>
                </a:path>
              </a:pathLst>
            </a:custGeom>
            <a:blipFill>
              <a:blip r:embed="rId6"/>
              <a:stretch>
                <a:fillRect t="-24" b="-25"/>
              </a:stretch>
            </a:blipFill>
          </p:spPr>
        </p:sp>
      </p:grpSp>
      <p:sp>
        <p:nvSpPr>
          <p:cNvPr id="10" name="TextBox 10"/>
          <p:cNvSpPr txBox="1"/>
          <p:nvPr/>
        </p:nvSpPr>
        <p:spPr>
          <a:xfrm>
            <a:off x="2986663" y="2335174"/>
            <a:ext cx="7343456" cy="1938406"/>
          </a:xfrm>
          <a:prstGeom prst="rect">
            <a:avLst/>
          </a:prstGeom>
        </p:spPr>
        <p:txBody>
          <a:bodyPr lIns="0" tIns="0" rIns="0" bIns="0" rtlCol="0" anchor="t">
            <a:spAutoFit/>
          </a:bodyPr>
          <a:lstStyle/>
          <a:p>
            <a:pPr algn="l">
              <a:lnSpc>
                <a:spcPts val="7231"/>
              </a:lnSpc>
            </a:pPr>
            <a:r>
              <a:rPr lang="en-US" sz="5572" b="1">
                <a:solidFill>
                  <a:srgbClr val="F2F5FA"/>
                </a:solidFill>
                <a:latin typeface="Arimo Bold"/>
                <a:ea typeface="Arimo Bold"/>
                <a:cs typeface="Arimo Bold"/>
                <a:sym typeface="Arimo Bold"/>
              </a:rPr>
              <a:t>The Right Tool for the Right Job</a:t>
            </a:r>
          </a:p>
        </p:txBody>
      </p:sp>
      <p:sp>
        <p:nvSpPr>
          <p:cNvPr id="11" name="TextBox 11"/>
          <p:cNvSpPr txBox="1"/>
          <p:nvPr/>
        </p:nvSpPr>
        <p:spPr>
          <a:xfrm>
            <a:off x="3200421" y="4491297"/>
            <a:ext cx="7129710" cy="293180"/>
          </a:xfrm>
          <a:prstGeom prst="rect">
            <a:avLst/>
          </a:prstGeom>
        </p:spPr>
        <p:txBody>
          <a:bodyPr lIns="0" tIns="0" rIns="0" bIns="0" rtlCol="0" anchor="t">
            <a:spAutoFit/>
          </a:bodyPr>
          <a:lstStyle/>
          <a:p>
            <a:pPr algn="l">
              <a:lnSpc>
                <a:spcPts val="1127"/>
              </a:lnSpc>
            </a:pPr>
            <a:r>
              <a:rPr lang="en-US" sz="1061">
                <a:solidFill>
                  <a:srgbClr val="EBEDF0"/>
                </a:solidFill>
                <a:latin typeface="Arimo"/>
                <a:ea typeface="Arimo"/>
                <a:cs typeface="Arimo"/>
                <a:sym typeface="Arimo"/>
              </a:rPr>
              <a:t>"There is no universally best sorting algorithm. The correct choice depends on input size, data characteristics, memory constraints, and performance guarantees."</a:t>
            </a:r>
          </a:p>
        </p:txBody>
      </p:sp>
      <p:grpSp>
        <p:nvGrpSpPr>
          <p:cNvPr id="12" name="Group 12"/>
          <p:cNvGrpSpPr/>
          <p:nvPr/>
        </p:nvGrpSpPr>
        <p:grpSpPr>
          <a:xfrm>
            <a:off x="2986663" y="4398020"/>
            <a:ext cx="20851" cy="479732"/>
            <a:chOff x="0" y="0"/>
            <a:chExt cx="21006" cy="483286"/>
          </a:xfrm>
        </p:grpSpPr>
        <p:sp>
          <p:nvSpPr>
            <p:cNvPr id="13" name="Freeform 13"/>
            <p:cNvSpPr/>
            <p:nvPr/>
          </p:nvSpPr>
          <p:spPr>
            <a:xfrm>
              <a:off x="0" y="0"/>
              <a:ext cx="20955" cy="483235"/>
            </a:xfrm>
            <a:custGeom>
              <a:avLst/>
              <a:gdLst/>
              <a:ahLst/>
              <a:cxnLst/>
              <a:rect l="l" t="t" r="r" b="b"/>
              <a:pathLst>
                <a:path w="20955" h="483235">
                  <a:moveTo>
                    <a:pt x="0" y="0"/>
                  </a:moveTo>
                  <a:lnTo>
                    <a:pt x="20955" y="0"/>
                  </a:lnTo>
                  <a:lnTo>
                    <a:pt x="20955" y="483235"/>
                  </a:lnTo>
                  <a:lnTo>
                    <a:pt x="0" y="483235"/>
                  </a:lnTo>
                  <a:close/>
                </a:path>
              </a:pathLst>
            </a:custGeom>
            <a:solidFill>
              <a:srgbClr val="6296FF"/>
            </a:solidFill>
          </p:spPr>
        </p:sp>
      </p:grpSp>
      <p:grpSp>
        <p:nvGrpSpPr>
          <p:cNvPr id="14" name="Group 14"/>
          <p:cNvGrpSpPr/>
          <p:nvPr/>
        </p:nvGrpSpPr>
        <p:grpSpPr>
          <a:xfrm>
            <a:off x="2979717" y="4964070"/>
            <a:ext cx="7357361" cy="754556"/>
            <a:chOff x="0" y="0"/>
            <a:chExt cx="7411860" cy="760146"/>
          </a:xfrm>
        </p:grpSpPr>
        <p:sp>
          <p:nvSpPr>
            <p:cNvPr id="15" name="Freeform 15"/>
            <p:cNvSpPr/>
            <p:nvPr/>
          </p:nvSpPr>
          <p:spPr>
            <a:xfrm>
              <a:off x="6985" y="6985"/>
              <a:ext cx="7397877" cy="746125"/>
            </a:xfrm>
            <a:custGeom>
              <a:avLst/>
              <a:gdLst/>
              <a:ahLst/>
              <a:cxnLst/>
              <a:rect l="l" t="t" r="r" b="b"/>
              <a:pathLst>
                <a:path w="7397877" h="746125">
                  <a:moveTo>
                    <a:pt x="0" y="60325"/>
                  </a:moveTo>
                  <a:cubicBezTo>
                    <a:pt x="0" y="27051"/>
                    <a:pt x="27432" y="0"/>
                    <a:pt x="61341" y="0"/>
                  </a:cubicBezTo>
                  <a:lnTo>
                    <a:pt x="7336536" y="0"/>
                  </a:lnTo>
                  <a:cubicBezTo>
                    <a:pt x="7370445" y="0"/>
                    <a:pt x="7397877" y="27051"/>
                    <a:pt x="7397877" y="60325"/>
                  </a:cubicBezTo>
                  <a:lnTo>
                    <a:pt x="7397877" y="685800"/>
                  </a:lnTo>
                  <a:cubicBezTo>
                    <a:pt x="7397877" y="719074"/>
                    <a:pt x="7370445" y="746125"/>
                    <a:pt x="7336536" y="746125"/>
                  </a:cubicBezTo>
                  <a:lnTo>
                    <a:pt x="61341" y="746125"/>
                  </a:lnTo>
                  <a:cubicBezTo>
                    <a:pt x="27432" y="746125"/>
                    <a:pt x="0" y="719201"/>
                    <a:pt x="0" y="685800"/>
                  </a:cubicBezTo>
                  <a:close/>
                </a:path>
              </a:pathLst>
            </a:custGeom>
            <a:solidFill>
              <a:srgbClr val="101620"/>
            </a:solidFill>
          </p:spPr>
        </p:sp>
        <p:sp>
          <p:nvSpPr>
            <p:cNvPr id="16" name="Freeform 16"/>
            <p:cNvSpPr/>
            <p:nvPr/>
          </p:nvSpPr>
          <p:spPr>
            <a:xfrm>
              <a:off x="0" y="0"/>
              <a:ext cx="7411847" cy="760095"/>
            </a:xfrm>
            <a:custGeom>
              <a:avLst/>
              <a:gdLst/>
              <a:ahLst/>
              <a:cxnLst/>
              <a:rect l="l" t="t" r="r" b="b"/>
              <a:pathLst>
                <a:path w="7411847" h="760095">
                  <a:moveTo>
                    <a:pt x="0" y="67310"/>
                  </a:moveTo>
                  <a:cubicBezTo>
                    <a:pt x="0" y="29972"/>
                    <a:pt x="30734" y="0"/>
                    <a:pt x="68326" y="0"/>
                  </a:cubicBezTo>
                  <a:lnTo>
                    <a:pt x="7343521" y="0"/>
                  </a:lnTo>
                  <a:lnTo>
                    <a:pt x="7343521" y="6985"/>
                  </a:lnTo>
                  <a:lnTo>
                    <a:pt x="7343521" y="0"/>
                  </a:lnTo>
                  <a:cubicBezTo>
                    <a:pt x="7381113" y="0"/>
                    <a:pt x="7411847" y="29972"/>
                    <a:pt x="7411847" y="67310"/>
                  </a:cubicBezTo>
                  <a:lnTo>
                    <a:pt x="7404862" y="67310"/>
                  </a:lnTo>
                  <a:lnTo>
                    <a:pt x="7411847" y="67310"/>
                  </a:lnTo>
                  <a:lnTo>
                    <a:pt x="7411847" y="692785"/>
                  </a:lnTo>
                  <a:lnTo>
                    <a:pt x="7404862" y="692785"/>
                  </a:lnTo>
                  <a:lnTo>
                    <a:pt x="7411847" y="692785"/>
                  </a:lnTo>
                  <a:cubicBezTo>
                    <a:pt x="7411847" y="730123"/>
                    <a:pt x="7381113" y="760095"/>
                    <a:pt x="7343521" y="760095"/>
                  </a:cubicBezTo>
                  <a:lnTo>
                    <a:pt x="7343521" y="753110"/>
                  </a:lnTo>
                  <a:lnTo>
                    <a:pt x="7343521" y="760095"/>
                  </a:lnTo>
                  <a:lnTo>
                    <a:pt x="68326" y="760095"/>
                  </a:lnTo>
                  <a:lnTo>
                    <a:pt x="68326" y="753110"/>
                  </a:lnTo>
                  <a:lnTo>
                    <a:pt x="68326" y="760095"/>
                  </a:lnTo>
                  <a:cubicBezTo>
                    <a:pt x="30734" y="760095"/>
                    <a:pt x="0" y="730123"/>
                    <a:pt x="0" y="692785"/>
                  </a:cubicBezTo>
                  <a:lnTo>
                    <a:pt x="0" y="67310"/>
                  </a:lnTo>
                  <a:lnTo>
                    <a:pt x="6985" y="67310"/>
                  </a:lnTo>
                  <a:lnTo>
                    <a:pt x="0" y="67310"/>
                  </a:lnTo>
                  <a:moveTo>
                    <a:pt x="13970" y="67310"/>
                  </a:moveTo>
                  <a:lnTo>
                    <a:pt x="13970" y="692785"/>
                  </a:lnTo>
                  <a:lnTo>
                    <a:pt x="6985" y="692785"/>
                  </a:lnTo>
                  <a:lnTo>
                    <a:pt x="13970" y="692785"/>
                  </a:lnTo>
                  <a:cubicBezTo>
                    <a:pt x="13970" y="722122"/>
                    <a:pt x="38227" y="746125"/>
                    <a:pt x="68326" y="746125"/>
                  </a:cubicBezTo>
                  <a:lnTo>
                    <a:pt x="7343521" y="746125"/>
                  </a:lnTo>
                  <a:cubicBezTo>
                    <a:pt x="7373620" y="746125"/>
                    <a:pt x="7397877" y="722122"/>
                    <a:pt x="7397877" y="692785"/>
                  </a:cubicBezTo>
                  <a:lnTo>
                    <a:pt x="7397877" y="67310"/>
                  </a:lnTo>
                  <a:cubicBezTo>
                    <a:pt x="7397877" y="37973"/>
                    <a:pt x="7373620" y="13970"/>
                    <a:pt x="7343521" y="13970"/>
                  </a:cubicBezTo>
                  <a:lnTo>
                    <a:pt x="68326" y="13970"/>
                  </a:lnTo>
                  <a:lnTo>
                    <a:pt x="68326" y="6985"/>
                  </a:lnTo>
                  <a:lnTo>
                    <a:pt x="68326" y="13970"/>
                  </a:lnTo>
                  <a:cubicBezTo>
                    <a:pt x="38227" y="13970"/>
                    <a:pt x="13970" y="37973"/>
                    <a:pt x="13970" y="67310"/>
                  </a:cubicBezTo>
                  <a:close/>
                </a:path>
              </a:pathLst>
            </a:custGeom>
            <a:solidFill>
              <a:srgbClr val="002A80"/>
            </a:solidFill>
          </p:spPr>
        </p:sp>
      </p:grpSp>
      <p:sp>
        <p:nvSpPr>
          <p:cNvPr id="17" name="TextBox 17"/>
          <p:cNvSpPr txBox="1"/>
          <p:nvPr/>
        </p:nvSpPr>
        <p:spPr>
          <a:xfrm>
            <a:off x="3143074" y="5098814"/>
            <a:ext cx="2010730" cy="260184"/>
          </a:xfrm>
          <a:prstGeom prst="rect">
            <a:avLst/>
          </a:prstGeom>
        </p:spPr>
        <p:txBody>
          <a:bodyPr lIns="0" tIns="0" rIns="0" bIns="0" rtlCol="0" anchor="t">
            <a:spAutoFit/>
          </a:bodyPr>
          <a:lstStyle/>
          <a:p>
            <a:pPr algn="l">
              <a:lnSpc>
                <a:spcPts val="1791"/>
              </a:lnSpc>
            </a:pPr>
            <a:r>
              <a:rPr lang="en-US" sz="1393" b="1">
                <a:solidFill>
                  <a:srgbClr val="EBEDF0"/>
                </a:solidFill>
                <a:latin typeface="Arimo Bold"/>
                <a:ea typeface="Arimo Bold"/>
                <a:cs typeface="Arimo Bold"/>
                <a:sym typeface="Arimo Bold"/>
              </a:rPr>
              <a:t>Theoretical Foundation</a:t>
            </a:r>
          </a:p>
        </p:txBody>
      </p:sp>
      <p:sp>
        <p:nvSpPr>
          <p:cNvPr id="18" name="TextBox 18"/>
          <p:cNvSpPr txBox="1"/>
          <p:nvPr/>
        </p:nvSpPr>
        <p:spPr>
          <a:xfrm>
            <a:off x="3143074" y="5408731"/>
            <a:ext cx="7030648" cy="146590"/>
          </a:xfrm>
          <a:prstGeom prst="rect">
            <a:avLst/>
          </a:prstGeom>
        </p:spPr>
        <p:txBody>
          <a:bodyPr lIns="0" tIns="0" rIns="0" bIns="0" rtlCol="0" anchor="t">
            <a:spAutoFit/>
          </a:bodyPr>
          <a:lstStyle/>
          <a:p>
            <a:pPr algn="l">
              <a:lnSpc>
                <a:spcPts val="1127"/>
              </a:lnSpc>
            </a:pPr>
            <a:r>
              <a:rPr lang="en-US" sz="1061">
                <a:solidFill>
                  <a:srgbClr val="EBEDF0"/>
                </a:solidFill>
                <a:latin typeface="Arimo"/>
                <a:ea typeface="Arimo"/>
                <a:cs typeface="Arimo"/>
                <a:sym typeface="Arimo"/>
              </a:rPr>
              <a:t>Big-O analysis provides essential scalability predictions</a:t>
            </a:r>
          </a:p>
        </p:txBody>
      </p:sp>
      <p:grpSp>
        <p:nvGrpSpPr>
          <p:cNvPr id="19" name="Group 19"/>
          <p:cNvGrpSpPr/>
          <p:nvPr/>
        </p:nvGrpSpPr>
        <p:grpSpPr>
          <a:xfrm>
            <a:off x="2979717" y="5787698"/>
            <a:ext cx="7357361" cy="754556"/>
            <a:chOff x="0" y="0"/>
            <a:chExt cx="7411860" cy="760146"/>
          </a:xfrm>
        </p:grpSpPr>
        <p:sp>
          <p:nvSpPr>
            <p:cNvPr id="20" name="Freeform 20"/>
            <p:cNvSpPr/>
            <p:nvPr/>
          </p:nvSpPr>
          <p:spPr>
            <a:xfrm>
              <a:off x="6985" y="6985"/>
              <a:ext cx="7397877" cy="746125"/>
            </a:xfrm>
            <a:custGeom>
              <a:avLst/>
              <a:gdLst/>
              <a:ahLst/>
              <a:cxnLst/>
              <a:rect l="l" t="t" r="r" b="b"/>
              <a:pathLst>
                <a:path w="7397877" h="746125">
                  <a:moveTo>
                    <a:pt x="0" y="60325"/>
                  </a:moveTo>
                  <a:cubicBezTo>
                    <a:pt x="0" y="27051"/>
                    <a:pt x="27432" y="0"/>
                    <a:pt x="61341" y="0"/>
                  </a:cubicBezTo>
                  <a:lnTo>
                    <a:pt x="7336536" y="0"/>
                  </a:lnTo>
                  <a:cubicBezTo>
                    <a:pt x="7370445" y="0"/>
                    <a:pt x="7397877" y="27051"/>
                    <a:pt x="7397877" y="60325"/>
                  </a:cubicBezTo>
                  <a:lnTo>
                    <a:pt x="7397877" y="685800"/>
                  </a:lnTo>
                  <a:cubicBezTo>
                    <a:pt x="7397877" y="719074"/>
                    <a:pt x="7370445" y="746125"/>
                    <a:pt x="7336536" y="746125"/>
                  </a:cubicBezTo>
                  <a:lnTo>
                    <a:pt x="61341" y="746125"/>
                  </a:lnTo>
                  <a:cubicBezTo>
                    <a:pt x="27432" y="746125"/>
                    <a:pt x="0" y="719201"/>
                    <a:pt x="0" y="685800"/>
                  </a:cubicBezTo>
                  <a:close/>
                </a:path>
              </a:pathLst>
            </a:custGeom>
            <a:solidFill>
              <a:srgbClr val="101620"/>
            </a:solidFill>
          </p:spPr>
        </p:sp>
        <p:sp>
          <p:nvSpPr>
            <p:cNvPr id="21" name="Freeform 21"/>
            <p:cNvSpPr/>
            <p:nvPr/>
          </p:nvSpPr>
          <p:spPr>
            <a:xfrm>
              <a:off x="0" y="0"/>
              <a:ext cx="7411847" cy="760095"/>
            </a:xfrm>
            <a:custGeom>
              <a:avLst/>
              <a:gdLst/>
              <a:ahLst/>
              <a:cxnLst/>
              <a:rect l="l" t="t" r="r" b="b"/>
              <a:pathLst>
                <a:path w="7411847" h="760095">
                  <a:moveTo>
                    <a:pt x="0" y="67310"/>
                  </a:moveTo>
                  <a:cubicBezTo>
                    <a:pt x="0" y="29972"/>
                    <a:pt x="30734" y="0"/>
                    <a:pt x="68326" y="0"/>
                  </a:cubicBezTo>
                  <a:lnTo>
                    <a:pt x="7343521" y="0"/>
                  </a:lnTo>
                  <a:lnTo>
                    <a:pt x="7343521" y="6985"/>
                  </a:lnTo>
                  <a:lnTo>
                    <a:pt x="7343521" y="0"/>
                  </a:lnTo>
                  <a:cubicBezTo>
                    <a:pt x="7381113" y="0"/>
                    <a:pt x="7411847" y="29972"/>
                    <a:pt x="7411847" y="67310"/>
                  </a:cubicBezTo>
                  <a:lnTo>
                    <a:pt x="7404862" y="67310"/>
                  </a:lnTo>
                  <a:lnTo>
                    <a:pt x="7411847" y="67310"/>
                  </a:lnTo>
                  <a:lnTo>
                    <a:pt x="7411847" y="692785"/>
                  </a:lnTo>
                  <a:lnTo>
                    <a:pt x="7404862" y="692785"/>
                  </a:lnTo>
                  <a:lnTo>
                    <a:pt x="7411847" y="692785"/>
                  </a:lnTo>
                  <a:cubicBezTo>
                    <a:pt x="7411847" y="730123"/>
                    <a:pt x="7381113" y="760095"/>
                    <a:pt x="7343521" y="760095"/>
                  </a:cubicBezTo>
                  <a:lnTo>
                    <a:pt x="7343521" y="753110"/>
                  </a:lnTo>
                  <a:lnTo>
                    <a:pt x="7343521" y="760095"/>
                  </a:lnTo>
                  <a:lnTo>
                    <a:pt x="68326" y="760095"/>
                  </a:lnTo>
                  <a:lnTo>
                    <a:pt x="68326" y="753110"/>
                  </a:lnTo>
                  <a:lnTo>
                    <a:pt x="68326" y="760095"/>
                  </a:lnTo>
                  <a:cubicBezTo>
                    <a:pt x="30734" y="760095"/>
                    <a:pt x="0" y="730123"/>
                    <a:pt x="0" y="692785"/>
                  </a:cubicBezTo>
                  <a:lnTo>
                    <a:pt x="0" y="67310"/>
                  </a:lnTo>
                  <a:lnTo>
                    <a:pt x="6985" y="67310"/>
                  </a:lnTo>
                  <a:lnTo>
                    <a:pt x="0" y="67310"/>
                  </a:lnTo>
                  <a:moveTo>
                    <a:pt x="13970" y="67310"/>
                  </a:moveTo>
                  <a:lnTo>
                    <a:pt x="13970" y="692785"/>
                  </a:lnTo>
                  <a:lnTo>
                    <a:pt x="6985" y="692785"/>
                  </a:lnTo>
                  <a:lnTo>
                    <a:pt x="13970" y="692785"/>
                  </a:lnTo>
                  <a:cubicBezTo>
                    <a:pt x="13970" y="722122"/>
                    <a:pt x="38227" y="746125"/>
                    <a:pt x="68326" y="746125"/>
                  </a:cubicBezTo>
                  <a:lnTo>
                    <a:pt x="7343521" y="746125"/>
                  </a:lnTo>
                  <a:cubicBezTo>
                    <a:pt x="7373620" y="746125"/>
                    <a:pt x="7397877" y="722122"/>
                    <a:pt x="7397877" y="692785"/>
                  </a:cubicBezTo>
                  <a:lnTo>
                    <a:pt x="7397877" y="67310"/>
                  </a:lnTo>
                  <a:cubicBezTo>
                    <a:pt x="7397877" y="37973"/>
                    <a:pt x="7373620" y="13970"/>
                    <a:pt x="7343521" y="13970"/>
                  </a:cubicBezTo>
                  <a:lnTo>
                    <a:pt x="68326" y="13970"/>
                  </a:lnTo>
                  <a:lnTo>
                    <a:pt x="68326" y="6985"/>
                  </a:lnTo>
                  <a:lnTo>
                    <a:pt x="68326" y="13970"/>
                  </a:lnTo>
                  <a:cubicBezTo>
                    <a:pt x="38227" y="13970"/>
                    <a:pt x="13970" y="37973"/>
                    <a:pt x="13970" y="67310"/>
                  </a:cubicBezTo>
                  <a:close/>
                </a:path>
              </a:pathLst>
            </a:custGeom>
            <a:solidFill>
              <a:srgbClr val="002A80"/>
            </a:solidFill>
          </p:spPr>
        </p:sp>
      </p:grpSp>
      <p:sp>
        <p:nvSpPr>
          <p:cNvPr id="22" name="TextBox 22"/>
          <p:cNvSpPr txBox="1"/>
          <p:nvPr/>
        </p:nvSpPr>
        <p:spPr>
          <a:xfrm>
            <a:off x="3143074" y="5922429"/>
            <a:ext cx="1782097" cy="260184"/>
          </a:xfrm>
          <a:prstGeom prst="rect">
            <a:avLst/>
          </a:prstGeom>
        </p:spPr>
        <p:txBody>
          <a:bodyPr lIns="0" tIns="0" rIns="0" bIns="0" rtlCol="0" anchor="t">
            <a:spAutoFit/>
          </a:bodyPr>
          <a:lstStyle/>
          <a:p>
            <a:pPr algn="l">
              <a:lnSpc>
                <a:spcPts val="1791"/>
              </a:lnSpc>
            </a:pPr>
            <a:r>
              <a:rPr lang="en-US" sz="1393" b="1">
                <a:solidFill>
                  <a:srgbClr val="EBEDF0"/>
                </a:solidFill>
                <a:latin typeface="Arimo Bold"/>
                <a:ea typeface="Arimo Bold"/>
                <a:cs typeface="Arimo Bold"/>
                <a:sym typeface="Arimo Bold"/>
              </a:rPr>
              <a:t>Empirical Validation</a:t>
            </a:r>
          </a:p>
        </p:txBody>
      </p:sp>
      <p:sp>
        <p:nvSpPr>
          <p:cNvPr id="23" name="TextBox 23"/>
          <p:cNvSpPr txBox="1"/>
          <p:nvPr/>
        </p:nvSpPr>
        <p:spPr>
          <a:xfrm>
            <a:off x="3143074" y="6232346"/>
            <a:ext cx="7030648" cy="146590"/>
          </a:xfrm>
          <a:prstGeom prst="rect">
            <a:avLst/>
          </a:prstGeom>
        </p:spPr>
        <p:txBody>
          <a:bodyPr lIns="0" tIns="0" rIns="0" bIns="0" rtlCol="0" anchor="t">
            <a:spAutoFit/>
          </a:bodyPr>
          <a:lstStyle/>
          <a:p>
            <a:pPr algn="l">
              <a:lnSpc>
                <a:spcPts val="1127"/>
              </a:lnSpc>
            </a:pPr>
            <a:r>
              <a:rPr lang="en-US" sz="1061">
                <a:solidFill>
                  <a:srgbClr val="EBEDF0"/>
                </a:solidFill>
                <a:latin typeface="Arimo"/>
                <a:ea typeface="Arimo"/>
                <a:cs typeface="Arimo"/>
                <a:sym typeface="Arimo"/>
              </a:rPr>
              <a:t>Real testing reveals hidden constants and cache effects</a:t>
            </a:r>
          </a:p>
        </p:txBody>
      </p:sp>
      <p:grpSp>
        <p:nvGrpSpPr>
          <p:cNvPr id="24" name="Group 24"/>
          <p:cNvGrpSpPr/>
          <p:nvPr/>
        </p:nvGrpSpPr>
        <p:grpSpPr>
          <a:xfrm>
            <a:off x="2979717" y="6611314"/>
            <a:ext cx="7357361" cy="754556"/>
            <a:chOff x="0" y="0"/>
            <a:chExt cx="7411860" cy="760146"/>
          </a:xfrm>
        </p:grpSpPr>
        <p:sp>
          <p:nvSpPr>
            <p:cNvPr id="25" name="Freeform 25"/>
            <p:cNvSpPr/>
            <p:nvPr/>
          </p:nvSpPr>
          <p:spPr>
            <a:xfrm>
              <a:off x="6985" y="6985"/>
              <a:ext cx="7397877" cy="746125"/>
            </a:xfrm>
            <a:custGeom>
              <a:avLst/>
              <a:gdLst/>
              <a:ahLst/>
              <a:cxnLst/>
              <a:rect l="l" t="t" r="r" b="b"/>
              <a:pathLst>
                <a:path w="7397877" h="746125">
                  <a:moveTo>
                    <a:pt x="0" y="60325"/>
                  </a:moveTo>
                  <a:cubicBezTo>
                    <a:pt x="0" y="27051"/>
                    <a:pt x="27432" y="0"/>
                    <a:pt x="61341" y="0"/>
                  </a:cubicBezTo>
                  <a:lnTo>
                    <a:pt x="7336536" y="0"/>
                  </a:lnTo>
                  <a:cubicBezTo>
                    <a:pt x="7370445" y="0"/>
                    <a:pt x="7397877" y="27051"/>
                    <a:pt x="7397877" y="60325"/>
                  </a:cubicBezTo>
                  <a:lnTo>
                    <a:pt x="7397877" y="685800"/>
                  </a:lnTo>
                  <a:cubicBezTo>
                    <a:pt x="7397877" y="719074"/>
                    <a:pt x="7370445" y="746125"/>
                    <a:pt x="7336536" y="746125"/>
                  </a:cubicBezTo>
                  <a:lnTo>
                    <a:pt x="61341" y="746125"/>
                  </a:lnTo>
                  <a:cubicBezTo>
                    <a:pt x="27432" y="746125"/>
                    <a:pt x="0" y="719201"/>
                    <a:pt x="0" y="685800"/>
                  </a:cubicBezTo>
                  <a:close/>
                </a:path>
              </a:pathLst>
            </a:custGeom>
            <a:solidFill>
              <a:srgbClr val="101620"/>
            </a:solidFill>
          </p:spPr>
        </p:sp>
        <p:sp>
          <p:nvSpPr>
            <p:cNvPr id="26" name="Freeform 26"/>
            <p:cNvSpPr/>
            <p:nvPr/>
          </p:nvSpPr>
          <p:spPr>
            <a:xfrm>
              <a:off x="0" y="0"/>
              <a:ext cx="7411847" cy="760095"/>
            </a:xfrm>
            <a:custGeom>
              <a:avLst/>
              <a:gdLst/>
              <a:ahLst/>
              <a:cxnLst/>
              <a:rect l="l" t="t" r="r" b="b"/>
              <a:pathLst>
                <a:path w="7411847" h="760095">
                  <a:moveTo>
                    <a:pt x="0" y="67310"/>
                  </a:moveTo>
                  <a:cubicBezTo>
                    <a:pt x="0" y="29972"/>
                    <a:pt x="30734" y="0"/>
                    <a:pt x="68326" y="0"/>
                  </a:cubicBezTo>
                  <a:lnTo>
                    <a:pt x="7343521" y="0"/>
                  </a:lnTo>
                  <a:lnTo>
                    <a:pt x="7343521" y="6985"/>
                  </a:lnTo>
                  <a:lnTo>
                    <a:pt x="7343521" y="0"/>
                  </a:lnTo>
                  <a:cubicBezTo>
                    <a:pt x="7381113" y="0"/>
                    <a:pt x="7411847" y="29972"/>
                    <a:pt x="7411847" y="67310"/>
                  </a:cubicBezTo>
                  <a:lnTo>
                    <a:pt x="7404862" y="67310"/>
                  </a:lnTo>
                  <a:lnTo>
                    <a:pt x="7411847" y="67310"/>
                  </a:lnTo>
                  <a:lnTo>
                    <a:pt x="7411847" y="692785"/>
                  </a:lnTo>
                  <a:lnTo>
                    <a:pt x="7404862" y="692785"/>
                  </a:lnTo>
                  <a:lnTo>
                    <a:pt x="7411847" y="692785"/>
                  </a:lnTo>
                  <a:cubicBezTo>
                    <a:pt x="7411847" y="730123"/>
                    <a:pt x="7381113" y="760095"/>
                    <a:pt x="7343521" y="760095"/>
                  </a:cubicBezTo>
                  <a:lnTo>
                    <a:pt x="7343521" y="753110"/>
                  </a:lnTo>
                  <a:lnTo>
                    <a:pt x="7343521" y="760095"/>
                  </a:lnTo>
                  <a:lnTo>
                    <a:pt x="68326" y="760095"/>
                  </a:lnTo>
                  <a:lnTo>
                    <a:pt x="68326" y="753110"/>
                  </a:lnTo>
                  <a:lnTo>
                    <a:pt x="68326" y="760095"/>
                  </a:lnTo>
                  <a:cubicBezTo>
                    <a:pt x="30734" y="760095"/>
                    <a:pt x="0" y="730123"/>
                    <a:pt x="0" y="692785"/>
                  </a:cubicBezTo>
                  <a:lnTo>
                    <a:pt x="0" y="67310"/>
                  </a:lnTo>
                  <a:lnTo>
                    <a:pt x="6985" y="67310"/>
                  </a:lnTo>
                  <a:lnTo>
                    <a:pt x="0" y="67310"/>
                  </a:lnTo>
                  <a:moveTo>
                    <a:pt x="13970" y="67310"/>
                  </a:moveTo>
                  <a:lnTo>
                    <a:pt x="13970" y="692785"/>
                  </a:lnTo>
                  <a:lnTo>
                    <a:pt x="6985" y="692785"/>
                  </a:lnTo>
                  <a:lnTo>
                    <a:pt x="13970" y="692785"/>
                  </a:lnTo>
                  <a:cubicBezTo>
                    <a:pt x="13970" y="722122"/>
                    <a:pt x="38227" y="746125"/>
                    <a:pt x="68326" y="746125"/>
                  </a:cubicBezTo>
                  <a:lnTo>
                    <a:pt x="7343521" y="746125"/>
                  </a:lnTo>
                  <a:cubicBezTo>
                    <a:pt x="7373620" y="746125"/>
                    <a:pt x="7397877" y="722122"/>
                    <a:pt x="7397877" y="692785"/>
                  </a:cubicBezTo>
                  <a:lnTo>
                    <a:pt x="7397877" y="67310"/>
                  </a:lnTo>
                  <a:cubicBezTo>
                    <a:pt x="7397877" y="37973"/>
                    <a:pt x="7373620" y="13970"/>
                    <a:pt x="7343521" y="13970"/>
                  </a:cubicBezTo>
                  <a:lnTo>
                    <a:pt x="68326" y="13970"/>
                  </a:lnTo>
                  <a:lnTo>
                    <a:pt x="68326" y="6985"/>
                  </a:lnTo>
                  <a:lnTo>
                    <a:pt x="68326" y="13970"/>
                  </a:lnTo>
                  <a:cubicBezTo>
                    <a:pt x="38227" y="13970"/>
                    <a:pt x="13970" y="37973"/>
                    <a:pt x="13970" y="67310"/>
                  </a:cubicBezTo>
                  <a:close/>
                </a:path>
              </a:pathLst>
            </a:custGeom>
            <a:solidFill>
              <a:srgbClr val="002A80"/>
            </a:solidFill>
          </p:spPr>
        </p:sp>
      </p:grpSp>
      <p:sp>
        <p:nvSpPr>
          <p:cNvPr id="27" name="TextBox 27"/>
          <p:cNvSpPr txBox="1"/>
          <p:nvPr/>
        </p:nvSpPr>
        <p:spPr>
          <a:xfrm>
            <a:off x="3143074" y="6746045"/>
            <a:ext cx="1782097" cy="260184"/>
          </a:xfrm>
          <a:prstGeom prst="rect">
            <a:avLst/>
          </a:prstGeom>
        </p:spPr>
        <p:txBody>
          <a:bodyPr lIns="0" tIns="0" rIns="0" bIns="0" rtlCol="0" anchor="t">
            <a:spAutoFit/>
          </a:bodyPr>
          <a:lstStyle/>
          <a:p>
            <a:pPr algn="l">
              <a:lnSpc>
                <a:spcPts val="1791"/>
              </a:lnSpc>
            </a:pPr>
            <a:r>
              <a:rPr lang="en-US" sz="1393" b="1">
                <a:solidFill>
                  <a:srgbClr val="EBEDF0"/>
                </a:solidFill>
                <a:latin typeface="Arimo Bold"/>
                <a:ea typeface="Arimo Bold"/>
                <a:cs typeface="Arimo Bold"/>
                <a:sym typeface="Arimo Bold"/>
              </a:rPr>
              <a:t>Context Matters</a:t>
            </a:r>
          </a:p>
        </p:txBody>
      </p:sp>
      <p:sp>
        <p:nvSpPr>
          <p:cNvPr id="28" name="TextBox 28"/>
          <p:cNvSpPr txBox="1"/>
          <p:nvPr/>
        </p:nvSpPr>
        <p:spPr>
          <a:xfrm>
            <a:off x="3143074" y="7055962"/>
            <a:ext cx="7030648" cy="146590"/>
          </a:xfrm>
          <a:prstGeom prst="rect">
            <a:avLst/>
          </a:prstGeom>
        </p:spPr>
        <p:txBody>
          <a:bodyPr lIns="0" tIns="0" rIns="0" bIns="0" rtlCol="0" anchor="t">
            <a:spAutoFit/>
          </a:bodyPr>
          <a:lstStyle/>
          <a:p>
            <a:pPr algn="l">
              <a:lnSpc>
                <a:spcPts val="1127"/>
              </a:lnSpc>
            </a:pPr>
            <a:r>
              <a:rPr lang="en-US" sz="1061">
                <a:solidFill>
                  <a:srgbClr val="EBEDF0"/>
                </a:solidFill>
                <a:latin typeface="Arimo"/>
                <a:ea typeface="Arimo"/>
                <a:cs typeface="Arimo"/>
                <a:sym typeface="Arimo"/>
              </a:rPr>
              <a:t>Problem constraints dictate optimal algorithm selection</a:t>
            </a:r>
          </a:p>
        </p:txBody>
      </p:sp>
      <p:sp>
        <p:nvSpPr>
          <p:cNvPr id="29" name="TextBox 29"/>
          <p:cNvSpPr txBox="1"/>
          <p:nvPr/>
        </p:nvSpPr>
        <p:spPr>
          <a:xfrm>
            <a:off x="2986663" y="7452200"/>
            <a:ext cx="7343456" cy="439769"/>
          </a:xfrm>
          <a:prstGeom prst="rect">
            <a:avLst/>
          </a:prstGeom>
        </p:spPr>
        <p:txBody>
          <a:bodyPr lIns="0" tIns="0" rIns="0" bIns="0" rtlCol="0" anchor="t">
            <a:spAutoFit/>
          </a:bodyPr>
          <a:lstStyle/>
          <a:p>
            <a:pPr algn="l">
              <a:lnSpc>
                <a:spcPts val="1127"/>
              </a:lnSpc>
            </a:pPr>
            <a:r>
              <a:rPr lang="en-US" sz="1061" b="1">
                <a:solidFill>
                  <a:srgbClr val="EBEDF0"/>
                </a:solidFill>
                <a:latin typeface="Arimo Bold"/>
                <a:ea typeface="Arimo Bold"/>
                <a:cs typeface="Arimo Bold"/>
                <a:sym typeface="Arimo Bold"/>
              </a:rPr>
              <a:t>Final Reflection:</a:t>
            </a:r>
            <a:r>
              <a:rPr lang="en-US" sz="1061">
                <a:solidFill>
                  <a:srgbClr val="EBEDF0"/>
                </a:solidFill>
                <a:latin typeface="Arimo"/>
                <a:ea typeface="Arimo"/>
                <a:cs typeface="Arimo"/>
                <a:sym typeface="Arimo"/>
              </a:rPr>
              <a:t> This project demonstrates the DAA principle that algorithm analysis requires both mathematical rigour and practical experimentation. Understanding when and why to use each sorting approach is fundamental to efficient software engineering.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206"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08194" y="152400"/>
            <a:ext cx="18288000" cy="10287000"/>
            <a:chOff x="0" y="0"/>
            <a:chExt cx="24384000" cy="13716000"/>
          </a:xfrm>
        </p:grpSpPr>
        <p:sp>
          <p:nvSpPr>
            <p:cNvPr id="5" name="Freeform 5"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6" name="Group 6"/>
          <p:cNvGrpSpPr/>
          <p:nvPr/>
        </p:nvGrpSpPr>
        <p:grpSpPr>
          <a:xfrm>
            <a:off x="2188728" y="1886895"/>
            <a:ext cx="13910543" cy="3256605"/>
            <a:chOff x="0" y="0"/>
            <a:chExt cx="8875402" cy="2077825"/>
          </a:xfrm>
        </p:grpSpPr>
        <p:sp>
          <p:nvSpPr>
            <p:cNvPr id="7" name="Freeform 7"/>
            <p:cNvSpPr/>
            <p:nvPr/>
          </p:nvSpPr>
          <p:spPr>
            <a:xfrm>
              <a:off x="14117" y="36463"/>
              <a:ext cx="8847126" cy="2004753"/>
            </a:xfrm>
            <a:custGeom>
              <a:avLst/>
              <a:gdLst/>
              <a:ahLst/>
              <a:cxnLst/>
              <a:rect l="l" t="t" r="r" b="b"/>
              <a:pathLst>
                <a:path w="8847126" h="2004753">
                  <a:moveTo>
                    <a:pt x="0" y="1002377"/>
                  </a:moveTo>
                  <a:cubicBezTo>
                    <a:pt x="0" y="448864"/>
                    <a:pt x="179568" y="0"/>
                    <a:pt x="400923" y="0"/>
                  </a:cubicBezTo>
                  <a:lnTo>
                    <a:pt x="8446202" y="0"/>
                  </a:lnTo>
                  <a:cubicBezTo>
                    <a:pt x="8667698" y="0"/>
                    <a:pt x="8847126" y="448864"/>
                    <a:pt x="8847126" y="1002377"/>
                  </a:cubicBezTo>
                  <a:cubicBezTo>
                    <a:pt x="8847126" y="1555890"/>
                    <a:pt x="8667557" y="2004753"/>
                    <a:pt x="8446202" y="2004753"/>
                  </a:cubicBezTo>
                  <a:lnTo>
                    <a:pt x="400923" y="2004753"/>
                  </a:lnTo>
                  <a:cubicBezTo>
                    <a:pt x="179568" y="2004753"/>
                    <a:pt x="0" y="1556254"/>
                    <a:pt x="0" y="1002377"/>
                  </a:cubicBezTo>
                  <a:close/>
                </a:path>
              </a:pathLst>
            </a:custGeom>
            <a:solidFill>
              <a:srgbClr val="101620"/>
            </a:solidFill>
          </p:spPr>
        </p:sp>
        <p:sp>
          <p:nvSpPr>
            <p:cNvPr id="8" name="Freeform 8"/>
            <p:cNvSpPr/>
            <p:nvPr/>
          </p:nvSpPr>
          <p:spPr>
            <a:xfrm>
              <a:off x="0" y="0"/>
              <a:ext cx="8875360" cy="2077679"/>
            </a:xfrm>
            <a:custGeom>
              <a:avLst/>
              <a:gdLst/>
              <a:ahLst/>
              <a:cxnLst/>
              <a:rect l="l" t="t" r="r" b="b"/>
              <a:pathLst>
                <a:path w="8875360" h="2077679">
                  <a:moveTo>
                    <a:pt x="0" y="1038840"/>
                  </a:moveTo>
                  <a:cubicBezTo>
                    <a:pt x="0" y="464178"/>
                    <a:pt x="186203" y="0"/>
                    <a:pt x="415040" y="0"/>
                  </a:cubicBezTo>
                  <a:lnTo>
                    <a:pt x="8460319" y="0"/>
                  </a:lnTo>
                  <a:lnTo>
                    <a:pt x="8460319" y="36463"/>
                  </a:lnTo>
                  <a:lnTo>
                    <a:pt x="8460319" y="0"/>
                  </a:lnTo>
                  <a:cubicBezTo>
                    <a:pt x="8689156" y="0"/>
                    <a:pt x="8875360" y="464178"/>
                    <a:pt x="8875360" y="1038840"/>
                  </a:cubicBezTo>
                  <a:lnTo>
                    <a:pt x="8861243" y="1038840"/>
                  </a:lnTo>
                  <a:lnTo>
                    <a:pt x="8875360" y="1038840"/>
                  </a:lnTo>
                  <a:lnTo>
                    <a:pt x="8861243" y="1038840"/>
                  </a:lnTo>
                  <a:lnTo>
                    <a:pt x="8875360" y="1038840"/>
                  </a:lnTo>
                  <a:cubicBezTo>
                    <a:pt x="8875360" y="1613866"/>
                    <a:pt x="8689156" y="2077679"/>
                    <a:pt x="8460319" y="2077679"/>
                  </a:cubicBezTo>
                  <a:lnTo>
                    <a:pt x="8460319" y="2041216"/>
                  </a:lnTo>
                  <a:lnTo>
                    <a:pt x="8460319" y="2077679"/>
                  </a:lnTo>
                  <a:lnTo>
                    <a:pt x="415040" y="2077679"/>
                  </a:lnTo>
                  <a:lnTo>
                    <a:pt x="415040" y="2041216"/>
                  </a:lnTo>
                  <a:lnTo>
                    <a:pt x="415040" y="2077679"/>
                  </a:lnTo>
                  <a:cubicBezTo>
                    <a:pt x="186203" y="2077679"/>
                    <a:pt x="0" y="1613866"/>
                    <a:pt x="0" y="1038840"/>
                  </a:cubicBezTo>
                  <a:lnTo>
                    <a:pt x="14117" y="1038840"/>
                  </a:lnTo>
                  <a:lnTo>
                    <a:pt x="0" y="1038840"/>
                  </a:lnTo>
                  <a:moveTo>
                    <a:pt x="28234" y="1038840"/>
                  </a:moveTo>
                  <a:lnTo>
                    <a:pt x="14117" y="1038840"/>
                  </a:lnTo>
                  <a:lnTo>
                    <a:pt x="28234" y="1038840"/>
                  </a:lnTo>
                  <a:cubicBezTo>
                    <a:pt x="28234" y="1571204"/>
                    <a:pt x="201026" y="2004753"/>
                    <a:pt x="415040" y="2004753"/>
                  </a:cubicBezTo>
                  <a:lnTo>
                    <a:pt x="8460319" y="2004753"/>
                  </a:lnTo>
                  <a:cubicBezTo>
                    <a:pt x="8674333" y="2004753"/>
                    <a:pt x="8847126" y="1571204"/>
                    <a:pt x="8847126" y="1038840"/>
                  </a:cubicBezTo>
                  <a:cubicBezTo>
                    <a:pt x="8847126" y="506475"/>
                    <a:pt x="8674474" y="72927"/>
                    <a:pt x="8460319" y="72927"/>
                  </a:cubicBezTo>
                  <a:lnTo>
                    <a:pt x="415040" y="72927"/>
                  </a:lnTo>
                  <a:lnTo>
                    <a:pt x="415040" y="36463"/>
                  </a:lnTo>
                  <a:lnTo>
                    <a:pt x="415040" y="72927"/>
                  </a:lnTo>
                  <a:cubicBezTo>
                    <a:pt x="201026" y="72927"/>
                    <a:pt x="28234" y="506475"/>
                    <a:pt x="28234" y="1038840"/>
                  </a:cubicBezTo>
                  <a:close/>
                </a:path>
              </a:pathLst>
            </a:custGeom>
            <a:solidFill>
              <a:srgbClr val="002A80"/>
            </a:solidFill>
          </p:spPr>
        </p:sp>
      </p:grpSp>
      <p:sp>
        <p:nvSpPr>
          <p:cNvPr id="9" name="TextBox 9"/>
          <p:cNvSpPr txBox="1"/>
          <p:nvPr/>
        </p:nvSpPr>
        <p:spPr>
          <a:xfrm>
            <a:off x="4452893" y="2497264"/>
            <a:ext cx="9382214"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87706" y="1298"/>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sp>
      </p:grpSp>
      <p:sp>
        <p:nvSpPr>
          <p:cNvPr id="6" name="TextBox 6"/>
          <p:cNvSpPr txBox="1"/>
          <p:nvPr/>
        </p:nvSpPr>
        <p:spPr>
          <a:xfrm>
            <a:off x="3175220" y="1805730"/>
            <a:ext cx="11971181" cy="1333671"/>
          </a:xfrm>
          <a:prstGeom prst="rect">
            <a:avLst/>
          </a:prstGeom>
        </p:spPr>
        <p:txBody>
          <a:bodyPr lIns="0" tIns="0" rIns="0" bIns="0" rtlCol="0" anchor="t">
            <a:spAutoFit/>
          </a:bodyPr>
          <a:lstStyle/>
          <a:p>
            <a:pPr algn="l">
              <a:lnSpc>
                <a:spcPts val="4975"/>
              </a:lnSpc>
            </a:pPr>
            <a:r>
              <a:rPr lang="en-US" sz="3847" b="1">
                <a:solidFill>
                  <a:srgbClr val="F2F5FA"/>
                </a:solidFill>
                <a:latin typeface="Arimo Bold"/>
                <a:ea typeface="Arimo Bold"/>
                <a:cs typeface="Arimo Bold"/>
                <a:sym typeface="Arimo Bold"/>
              </a:rPr>
              <a:t>Sorting Algorithms: Classification and Complexity Analysis</a:t>
            </a:r>
          </a:p>
        </p:txBody>
      </p:sp>
      <p:sp>
        <p:nvSpPr>
          <p:cNvPr id="7" name="TextBox 7"/>
          <p:cNvSpPr txBox="1"/>
          <p:nvPr/>
        </p:nvSpPr>
        <p:spPr>
          <a:xfrm>
            <a:off x="3175220" y="3444890"/>
            <a:ext cx="11971181"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Comprehensive comparison of six classical sorting algorithms based on theoretical time and space complexity analysis.</a:t>
            </a:r>
          </a:p>
        </p:txBody>
      </p:sp>
      <p:grpSp>
        <p:nvGrpSpPr>
          <p:cNvPr id="8" name="Group 8"/>
          <p:cNvGrpSpPr/>
          <p:nvPr/>
        </p:nvGrpSpPr>
        <p:grpSpPr>
          <a:xfrm>
            <a:off x="3171741" y="3858243"/>
            <a:ext cx="11978127" cy="3511536"/>
            <a:chOff x="0" y="0"/>
            <a:chExt cx="12066854" cy="3537547"/>
          </a:xfrm>
        </p:grpSpPr>
        <p:sp>
          <p:nvSpPr>
            <p:cNvPr id="9" name="Freeform 9"/>
            <p:cNvSpPr/>
            <p:nvPr/>
          </p:nvSpPr>
          <p:spPr>
            <a:xfrm>
              <a:off x="0" y="0"/>
              <a:ext cx="12066905" cy="3537585"/>
            </a:xfrm>
            <a:custGeom>
              <a:avLst/>
              <a:gdLst/>
              <a:ahLst/>
              <a:cxnLst/>
              <a:rect l="l" t="t" r="r" b="b"/>
              <a:pathLst>
                <a:path w="12066905" h="3537585">
                  <a:moveTo>
                    <a:pt x="0" y="86614"/>
                  </a:moveTo>
                  <a:cubicBezTo>
                    <a:pt x="0" y="38735"/>
                    <a:pt x="38862" y="0"/>
                    <a:pt x="86741" y="0"/>
                  </a:cubicBezTo>
                  <a:lnTo>
                    <a:pt x="11980164" y="0"/>
                  </a:lnTo>
                  <a:lnTo>
                    <a:pt x="11980164" y="3556"/>
                  </a:lnTo>
                  <a:lnTo>
                    <a:pt x="11980164" y="0"/>
                  </a:lnTo>
                  <a:cubicBezTo>
                    <a:pt x="12028043" y="0"/>
                    <a:pt x="12066905" y="38735"/>
                    <a:pt x="12066905" y="86614"/>
                  </a:cubicBezTo>
                  <a:lnTo>
                    <a:pt x="12063349" y="86614"/>
                  </a:lnTo>
                  <a:lnTo>
                    <a:pt x="12066905" y="86614"/>
                  </a:lnTo>
                  <a:lnTo>
                    <a:pt x="12066905" y="3450971"/>
                  </a:lnTo>
                  <a:lnTo>
                    <a:pt x="12063349" y="3450971"/>
                  </a:lnTo>
                  <a:lnTo>
                    <a:pt x="12066905" y="3450971"/>
                  </a:lnTo>
                  <a:cubicBezTo>
                    <a:pt x="12066905" y="3498850"/>
                    <a:pt x="12028043" y="3537585"/>
                    <a:pt x="11980164" y="3537585"/>
                  </a:cubicBezTo>
                  <a:lnTo>
                    <a:pt x="11980164" y="3534029"/>
                  </a:lnTo>
                  <a:lnTo>
                    <a:pt x="11980164" y="3537585"/>
                  </a:lnTo>
                  <a:lnTo>
                    <a:pt x="86741" y="3537585"/>
                  </a:lnTo>
                  <a:lnTo>
                    <a:pt x="86741" y="3534029"/>
                  </a:lnTo>
                  <a:lnTo>
                    <a:pt x="86741" y="3537585"/>
                  </a:lnTo>
                  <a:cubicBezTo>
                    <a:pt x="38862" y="3537585"/>
                    <a:pt x="0" y="3498850"/>
                    <a:pt x="0" y="3450971"/>
                  </a:cubicBezTo>
                  <a:lnTo>
                    <a:pt x="0" y="86614"/>
                  </a:lnTo>
                  <a:lnTo>
                    <a:pt x="3556" y="86614"/>
                  </a:lnTo>
                  <a:lnTo>
                    <a:pt x="0" y="86614"/>
                  </a:lnTo>
                  <a:moveTo>
                    <a:pt x="6985" y="86614"/>
                  </a:moveTo>
                  <a:lnTo>
                    <a:pt x="6985" y="3450971"/>
                  </a:lnTo>
                  <a:lnTo>
                    <a:pt x="3556" y="3450971"/>
                  </a:lnTo>
                  <a:lnTo>
                    <a:pt x="6985" y="3450971"/>
                  </a:lnTo>
                  <a:cubicBezTo>
                    <a:pt x="6985" y="3494913"/>
                    <a:pt x="42672" y="3530600"/>
                    <a:pt x="86741" y="3530600"/>
                  </a:cubicBezTo>
                  <a:lnTo>
                    <a:pt x="11980164" y="3530600"/>
                  </a:lnTo>
                  <a:cubicBezTo>
                    <a:pt x="12024233" y="3530600"/>
                    <a:pt x="12059920" y="3494913"/>
                    <a:pt x="12059920" y="3450971"/>
                  </a:cubicBezTo>
                  <a:lnTo>
                    <a:pt x="12059920" y="86614"/>
                  </a:lnTo>
                  <a:cubicBezTo>
                    <a:pt x="12059920" y="42672"/>
                    <a:pt x="12024233" y="6985"/>
                    <a:pt x="11980164" y="6985"/>
                  </a:cubicBezTo>
                  <a:lnTo>
                    <a:pt x="86741" y="6985"/>
                  </a:lnTo>
                  <a:lnTo>
                    <a:pt x="86741" y="3556"/>
                  </a:lnTo>
                  <a:lnTo>
                    <a:pt x="86741" y="6985"/>
                  </a:lnTo>
                  <a:cubicBezTo>
                    <a:pt x="42672" y="6985"/>
                    <a:pt x="6985" y="42672"/>
                    <a:pt x="6985" y="86614"/>
                  </a:cubicBezTo>
                  <a:close/>
                </a:path>
              </a:pathLst>
            </a:custGeom>
            <a:solidFill>
              <a:srgbClr val="FFFFFF">
                <a:alpha val="5490"/>
              </a:srgbClr>
            </a:solidFill>
          </p:spPr>
        </p:sp>
      </p:grpSp>
      <p:grpSp>
        <p:nvGrpSpPr>
          <p:cNvPr id="10" name="Group 10"/>
          <p:cNvGrpSpPr/>
          <p:nvPr/>
        </p:nvGrpSpPr>
        <p:grpSpPr>
          <a:xfrm>
            <a:off x="3182167" y="3868668"/>
            <a:ext cx="11960869" cy="432924"/>
            <a:chOff x="0" y="0"/>
            <a:chExt cx="12049468" cy="436131"/>
          </a:xfrm>
        </p:grpSpPr>
        <p:sp>
          <p:nvSpPr>
            <p:cNvPr id="11" name="Freeform 11"/>
            <p:cNvSpPr/>
            <p:nvPr/>
          </p:nvSpPr>
          <p:spPr>
            <a:xfrm>
              <a:off x="0" y="0"/>
              <a:ext cx="12049506" cy="436118"/>
            </a:xfrm>
            <a:custGeom>
              <a:avLst/>
              <a:gdLst/>
              <a:ahLst/>
              <a:cxnLst/>
              <a:rect l="l" t="t" r="r" b="b"/>
              <a:pathLst>
                <a:path w="12049506" h="436118">
                  <a:moveTo>
                    <a:pt x="0" y="0"/>
                  </a:moveTo>
                  <a:lnTo>
                    <a:pt x="12049506" y="0"/>
                  </a:lnTo>
                  <a:lnTo>
                    <a:pt x="12049506" y="436118"/>
                  </a:lnTo>
                  <a:lnTo>
                    <a:pt x="0" y="436118"/>
                  </a:lnTo>
                  <a:close/>
                </a:path>
              </a:pathLst>
            </a:custGeom>
            <a:solidFill>
              <a:srgbClr val="FFFFFF">
                <a:alpha val="0"/>
              </a:srgbClr>
            </a:solidFill>
          </p:spPr>
        </p:sp>
      </p:grpSp>
      <p:sp>
        <p:nvSpPr>
          <p:cNvPr id="12" name="TextBox 12"/>
          <p:cNvSpPr txBox="1"/>
          <p:nvPr/>
        </p:nvSpPr>
        <p:spPr>
          <a:xfrm>
            <a:off x="3378653" y="3960564"/>
            <a:ext cx="1312462" cy="239621"/>
          </a:xfrm>
          <a:prstGeom prst="rect">
            <a:avLst/>
          </a:prstGeom>
        </p:spPr>
        <p:txBody>
          <a:bodyPr lIns="0" tIns="0" rIns="0" bIns="0" rtlCol="0" anchor="t">
            <a:spAutoFit/>
          </a:bodyPr>
          <a:lstStyle/>
          <a:p>
            <a:pPr algn="l">
              <a:lnSpc>
                <a:spcPts val="1791"/>
              </a:lnSpc>
            </a:pPr>
            <a:r>
              <a:rPr lang="en-US" sz="1525" b="1">
                <a:solidFill>
                  <a:srgbClr val="EBEDF0"/>
                </a:solidFill>
                <a:latin typeface="Arimo Bold"/>
                <a:ea typeface="Arimo Bold"/>
                <a:cs typeface="Arimo Bold"/>
                <a:sym typeface="Arimo Bold"/>
              </a:rPr>
              <a:t>Algorithm</a:t>
            </a:r>
          </a:p>
        </p:txBody>
      </p:sp>
      <p:sp>
        <p:nvSpPr>
          <p:cNvPr id="13" name="TextBox 13"/>
          <p:cNvSpPr txBox="1"/>
          <p:nvPr/>
        </p:nvSpPr>
        <p:spPr>
          <a:xfrm>
            <a:off x="5090809" y="3960564"/>
            <a:ext cx="1308983" cy="239621"/>
          </a:xfrm>
          <a:prstGeom prst="rect">
            <a:avLst/>
          </a:prstGeom>
        </p:spPr>
        <p:txBody>
          <a:bodyPr lIns="0" tIns="0" rIns="0" bIns="0" rtlCol="0" anchor="t">
            <a:spAutoFit/>
          </a:bodyPr>
          <a:lstStyle/>
          <a:p>
            <a:pPr algn="l">
              <a:lnSpc>
                <a:spcPts val="1791"/>
              </a:lnSpc>
            </a:pPr>
            <a:r>
              <a:rPr lang="en-US" sz="1525" b="1">
                <a:solidFill>
                  <a:srgbClr val="EBEDF0"/>
                </a:solidFill>
                <a:latin typeface="Arimo Bold"/>
                <a:ea typeface="Arimo Bold"/>
                <a:cs typeface="Arimo Bold"/>
                <a:sym typeface="Arimo Bold"/>
              </a:rPr>
              <a:t>Best</a:t>
            </a:r>
          </a:p>
        </p:txBody>
      </p:sp>
      <p:sp>
        <p:nvSpPr>
          <p:cNvPr id="14" name="TextBox 14"/>
          <p:cNvSpPr txBox="1"/>
          <p:nvPr/>
        </p:nvSpPr>
        <p:spPr>
          <a:xfrm>
            <a:off x="6799484" y="3960564"/>
            <a:ext cx="1308983" cy="239621"/>
          </a:xfrm>
          <a:prstGeom prst="rect">
            <a:avLst/>
          </a:prstGeom>
        </p:spPr>
        <p:txBody>
          <a:bodyPr lIns="0" tIns="0" rIns="0" bIns="0" rtlCol="0" anchor="t">
            <a:spAutoFit/>
          </a:bodyPr>
          <a:lstStyle/>
          <a:p>
            <a:pPr algn="l">
              <a:lnSpc>
                <a:spcPts val="1791"/>
              </a:lnSpc>
            </a:pPr>
            <a:r>
              <a:rPr lang="en-US" sz="1525" b="1">
                <a:solidFill>
                  <a:srgbClr val="EBEDF0"/>
                </a:solidFill>
                <a:latin typeface="Arimo Bold"/>
                <a:ea typeface="Arimo Bold"/>
                <a:cs typeface="Arimo Bold"/>
                <a:sym typeface="Arimo Bold"/>
              </a:rPr>
              <a:t>Average</a:t>
            </a:r>
          </a:p>
        </p:txBody>
      </p:sp>
      <p:sp>
        <p:nvSpPr>
          <p:cNvPr id="15" name="TextBox 15"/>
          <p:cNvSpPr txBox="1"/>
          <p:nvPr/>
        </p:nvSpPr>
        <p:spPr>
          <a:xfrm>
            <a:off x="8508160" y="3960564"/>
            <a:ext cx="1308983" cy="239621"/>
          </a:xfrm>
          <a:prstGeom prst="rect">
            <a:avLst/>
          </a:prstGeom>
        </p:spPr>
        <p:txBody>
          <a:bodyPr lIns="0" tIns="0" rIns="0" bIns="0" rtlCol="0" anchor="t">
            <a:spAutoFit/>
          </a:bodyPr>
          <a:lstStyle/>
          <a:p>
            <a:pPr algn="l">
              <a:lnSpc>
                <a:spcPts val="1791"/>
              </a:lnSpc>
            </a:pPr>
            <a:r>
              <a:rPr lang="en-US" sz="1525" b="1">
                <a:solidFill>
                  <a:srgbClr val="EBEDF0"/>
                </a:solidFill>
                <a:latin typeface="Arimo Bold"/>
                <a:ea typeface="Arimo Bold"/>
                <a:cs typeface="Arimo Bold"/>
                <a:sym typeface="Arimo Bold"/>
              </a:rPr>
              <a:t>Worst</a:t>
            </a:r>
          </a:p>
        </p:txBody>
      </p:sp>
      <p:sp>
        <p:nvSpPr>
          <p:cNvPr id="16" name="TextBox 16"/>
          <p:cNvSpPr txBox="1"/>
          <p:nvPr/>
        </p:nvSpPr>
        <p:spPr>
          <a:xfrm>
            <a:off x="10216836" y="3960564"/>
            <a:ext cx="1308983" cy="239621"/>
          </a:xfrm>
          <a:prstGeom prst="rect">
            <a:avLst/>
          </a:prstGeom>
        </p:spPr>
        <p:txBody>
          <a:bodyPr lIns="0" tIns="0" rIns="0" bIns="0" rtlCol="0" anchor="t">
            <a:spAutoFit/>
          </a:bodyPr>
          <a:lstStyle/>
          <a:p>
            <a:pPr algn="l">
              <a:lnSpc>
                <a:spcPts val="1791"/>
              </a:lnSpc>
            </a:pPr>
            <a:r>
              <a:rPr lang="en-US" sz="1525" b="1">
                <a:solidFill>
                  <a:srgbClr val="EBEDF0"/>
                </a:solidFill>
                <a:latin typeface="Arimo Bold"/>
                <a:ea typeface="Arimo Bold"/>
                <a:cs typeface="Arimo Bold"/>
                <a:sym typeface="Arimo Bold"/>
              </a:rPr>
              <a:t>Space</a:t>
            </a:r>
          </a:p>
        </p:txBody>
      </p:sp>
      <p:sp>
        <p:nvSpPr>
          <p:cNvPr id="17" name="TextBox 17"/>
          <p:cNvSpPr txBox="1"/>
          <p:nvPr/>
        </p:nvSpPr>
        <p:spPr>
          <a:xfrm>
            <a:off x="11925524" y="3960564"/>
            <a:ext cx="1308983" cy="239621"/>
          </a:xfrm>
          <a:prstGeom prst="rect">
            <a:avLst/>
          </a:prstGeom>
        </p:spPr>
        <p:txBody>
          <a:bodyPr lIns="0" tIns="0" rIns="0" bIns="0" rtlCol="0" anchor="t">
            <a:spAutoFit/>
          </a:bodyPr>
          <a:lstStyle/>
          <a:p>
            <a:pPr algn="l">
              <a:lnSpc>
                <a:spcPts val="1791"/>
              </a:lnSpc>
            </a:pPr>
            <a:r>
              <a:rPr lang="en-US" sz="1525" b="1">
                <a:solidFill>
                  <a:srgbClr val="EBEDF0"/>
                </a:solidFill>
                <a:latin typeface="Arimo Bold"/>
                <a:ea typeface="Arimo Bold"/>
                <a:cs typeface="Arimo Bold"/>
                <a:sym typeface="Arimo Bold"/>
              </a:rPr>
              <a:t>Stable</a:t>
            </a:r>
          </a:p>
        </p:txBody>
      </p:sp>
      <p:sp>
        <p:nvSpPr>
          <p:cNvPr id="18" name="TextBox 18"/>
          <p:cNvSpPr txBox="1"/>
          <p:nvPr/>
        </p:nvSpPr>
        <p:spPr>
          <a:xfrm>
            <a:off x="13634200" y="3960564"/>
            <a:ext cx="1312462" cy="239621"/>
          </a:xfrm>
          <a:prstGeom prst="rect">
            <a:avLst/>
          </a:prstGeom>
        </p:spPr>
        <p:txBody>
          <a:bodyPr lIns="0" tIns="0" rIns="0" bIns="0" rtlCol="0" anchor="t">
            <a:spAutoFit/>
          </a:bodyPr>
          <a:lstStyle/>
          <a:p>
            <a:pPr algn="l">
              <a:lnSpc>
                <a:spcPts val="1791"/>
              </a:lnSpc>
            </a:pPr>
            <a:r>
              <a:rPr lang="en-US" sz="1525" b="1">
                <a:solidFill>
                  <a:srgbClr val="EBEDF0"/>
                </a:solidFill>
                <a:latin typeface="Arimo Bold"/>
                <a:ea typeface="Arimo Bold"/>
                <a:cs typeface="Arimo Bold"/>
                <a:sym typeface="Arimo Bold"/>
              </a:rPr>
              <a:t>Category</a:t>
            </a:r>
          </a:p>
        </p:txBody>
      </p:sp>
      <p:grpSp>
        <p:nvGrpSpPr>
          <p:cNvPr id="19" name="Group 19"/>
          <p:cNvGrpSpPr/>
          <p:nvPr/>
        </p:nvGrpSpPr>
        <p:grpSpPr>
          <a:xfrm>
            <a:off x="3182167" y="4301592"/>
            <a:ext cx="11960869" cy="432924"/>
            <a:chOff x="0" y="0"/>
            <a:chExt cx="12049468" cy="436131"/>
          </a:xfrm>
        </p:grpSpPr>
        <p:sp>
          <p:nvSpPr>
            <p:cNvPr id="20" name="Freeform 20"/>
            <p:cNvSpPr/>
            <p:nvPr/>
          </p:nvSpPr>
          <p:spPr>
            <a:xfrm>
              <a:off x="0" y="0"/>
              <a:ext cx="12049506" cy="436118"/>
            </a:xfrm>
            <a:custGeom>
              <a:avLst/>
              <a:gdLst/>
              <a:ahLst/>
              <a:cxnLst/>
              <a:rect l="l" t="t" r="r" b="b"/>
              <a:pathLst>
                <a:path w="12049506" h="436118">
                  <a:moveTo>
                    <a:pt x="0" y="0"/>
                  </a:moveTo>
                  <a:lnTo>
                    <a:pt x="12049506" y="0"/>
                  </a:lnTo>
                  <a:lnTo>
                    <a:pt x="12049506" y="436118"/>
                  </a:lnTo>
                  <a:lnTo>
                    <a:pt x="0" y="436118"/>
                  </a:lnTo>
                  <a:close/>
                </a:path>
              </a:pathLst>
            </a:custGeom>
            <a:solidFill>
              <a:srgbClr val="000000">
                <a:alpha val="0"/>
              </a:srgbClr>
            </a:solidFill>
          </p:spPr>
        </p:sp>
      </p:grpSp>
      <p:sp>
        <p:nvSpPr>
          <p:cNvPr id="21" name="TextBox 21"/>
          <p:cNvSpPr txBox="1"/>
          <p:nvPr/>
        </p:nvSpPr>
        <p:spPr>
          <a:xfrm>
            <a:off x="3378653" y="4393487"/>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Bubble Sort</a:t>
            </a:r>
          </a:p>
        </p:txBody>
      </p:sp>
      <p:sp>
        <p:nvSpPr>
          <p:cNvPr id="22" name="TextBox 22"/>
          <p:cNvSpPr txBox="1"/>
          <p:nvPr/>
        </p:nvSpPr>
        <p:spPr>
          <a:xfrm>
            <a:off x="5090809" y="4393487"/>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a:t>
            </a:r>
          </a:p>
        </p:txBody>
      </p:sp>
      <p:sp>
        <p:nvSpPr>
          <p:cNvPr id="23" name="TextBox 23"/>
          <p:cNvSpPr txBox="1"/>
          <p:nvPr/>
        </p:nvSpPr>
        <p:spPr>
          <a:xfrm>
            <a:off x="6799484" y="4393487"/>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O(n²)</a:t>
            </a:r>
          </a:p>
        </p:txBody>
      </p:sp>
      <p:sp>
        <p:nvSpPr>
          <p:cNvPr id="24" name="TextBox 24"/>
          <p:cNvSpPr txBox="1"/>
          <p:nvPr/>
        </p:nvSpPr>
        <p:spPr>
          <a:xfrm>
            <a:off x="8508160" y="4393487"/>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O(n²)</a:t>
            </a:r>
          </a:p>
        </p:txBody>
      </p:sp>
      <p:sp>
        <p:nvSpPr>
          <p:cNvPr id="25" name="TextBox 25"/>
          <p:cNvSpPr txBox="1"/>
          <p:nvPr/>
        </p:nvSpPr>
        <p:spPr>
          <a:xfrm>
            <a:off x="10216836" y="4393487"/>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O(1)</a:t>
            </a:r>
          </a:p>
        </p:txBody>
      </p:sp>
      <p:sp>
        <p:nvSpPr>
          <p:cNvPr id="26" name="TextBox 26"/>
          <p:cNvSpPr txBox="1"/>
          <p:nvPr/>
        </p:nvSpPr>
        <p:spPr>
          <a:xfrm>
            <a:off x="11925524" y="4393487"/>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Yes</a:t>
            </a:r>
          </a:p>
        </p:txBody>
      </p:sp>
      <p:sp>
        <p:nvSpPr>
          <p:cNvPr id="27" name="TextBox 27"/>
          <p:cNvSpPr txBox="1"/>
          <p:nvPr/>
        </p:nvSpPr>
        <p:spPr>
          <a:xfrm>
            <a:off x="13634200" y="4393487"/>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Comparison</a:t>
            </a:r>
          </a:p>
        </p:txBody>
      </p:sp>
      <p:grpSp>
        <p:nvGrpSpPr>
          <p:cNvPr id="28" name="Group 28"/>
          <p:cNvGrpSpPr/>
          <p:nvPr/>
        </p:nvGrpSpPr>
        <p:grpSpPr>
          <a:xfrm>
            <a:off x="3182167" y="4734529"/>
            <a:ext cx="11960869" cy="432924"/>
            <a:chOff x="0" y="0"/>
            <a:chExt cx="12049468" cy="436131"/>
          </a:xfrm>
        </p:grpSpPr>
        <p:sp>
          <p:nvSpPr>
            <p:cNvPr id="29" name="Freeform 29"/>
            <p:cNvSpPr/>
            <p:nvPr/>
          </p:nvSpPr>
          <p:spPr>
            <a:xfrm>
              <a:off x="0" y="0"/>
              <a:ext cx="12049506" cy="436118"/>
            </a:xfrm>
            <a:custGeom>
              <a:avLst/>
              <a:gdLst/>
              <a:ahLst/>
              <a:cxnLst/>
              <a:rect l="l" t="t" r="r" b="b"/>
              <a:pathLst>
                <a:path w="12049506" h="436118">
                  <a:moveTo>
                    <a:pt x="0" y="0"/>
                  </a:moveTo>
                  <a:lnTo>
                    <a:pt x="12049506" y="0"/>
                  </a:lnTo>
                  <a:lnTo>
                    <a:pt x="12049506" y="436118"/>
                  </a:lnTo>
                  <a:lnTo>
                    <a:pt x="0" y="436118"/>
                  </a:lnTo>
                  <a:close/>
                </a:path>
              </a:pathLst>
            </a:custGeom>
            <a:solidFill>
              <a:srgbClr val="FFFFFF">
                <a:alpha val="0"/>
              </a:srgbClr>
            </a:solidFill>
          </p:spPr>
        </p:sp>
      </p:grpSp>
      <p:sp>
        <p:nvSpPr>
          <p:cNvPr id="30" name="TextBox 30"/>
          <p:cNvSpPr txBox="1"/>
          <p:nvPr/>
        </p:nvSpPr>
        <p:spPr>
          <a:xfrm>
            <a:off x="3378653" y="4826424"/>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Selection Sort</a:t>
            </a:r>
          </a:p>
        </p:txBody>
      </p:sp>
      <p:sp>
        <p:nvSpPr>
          <p:cNvPr id="31" name="TextBox 31"/>
          <p:cNvSpPr txBox="1"/>
          <p:nvPr/>
        </p:nvSpPr>
        <p:spPr>
          <a:xfrm>
            <a:off x="5090809" y="48264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O(n²)</a:t>
            </a:r>
          </a:p>
        </p:txBody>
      </p:sp>
      <p:sp>
        <p:nvSpPr>
          <p:cNvPr id="32" name="TextBox 32"/>
          <p:cNvSpPr txBox="1"/>
          <p:nvPr/>
        </p:nvSpPr>
        <p:spPr>
          <a:xfrm>
            <a:off x="6799484" y="48264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O(n²)</a:t>
            </a:r>
          </a:p>
        </p:txBody>
      </p:sp>
      <p:sp>
        <p:nvSpPr>
          <p:cNvPr id="33" name="TextBox 33"/>
          <p:cNvSpPr txBox="1"/>
          <p:nvPr/>
        </p:nvSpPr>
        <p:spPr>
          <a:xfrm>
            <a:off x="8508160" y="48264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O(n²)</a:t>
            </a:r>
          </a:p>
        </p:txBody>
      </p:sp>
      <p:sp>
        <p:nvSpPr>
          <p:cNvPr id="34" name="TextBox 34"/>
          <p:cNvSpPr txBox="1"/>
          <p:nvPr/>
        </p:nvSpPr>
        <p:spPr>
          <a:xfrm>
            <a:off x="10216836" y="48264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O(1)</a:t>
            </a:r>
          </a:p>
        </p:txBody>
      </p:sp>
      <p:sp>
        <p:nvSpPr>
          <p:cNvPr id="35" name="TextBox 35"/>
          <p:cNvSpPr txBox="1"/>
          <p:nvPr/>
        </p:nvSpPr>
        <p:spPr>
          <a:xfrm>
            <a:off x="11925524" y="48264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No</a:t>
            </a:r>
          </a:p>
        </p:txBody>
      </p:sp>
      <p:sp>
        <p:nvSpPr>
          <p:cNvPr id="36" name="TextBox 36"/>
          <p:cNvSpPr txBox="1"/>
          <p:nvPr/>
        </p:nvSpPr>
        <p:spPr>
          <a:xfrm>
            <a:off x="13634200" y="4826424"/>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Comparison</a:t>
            </a:r>
          </a:p>
        </p:txBody>
      </p:sp>
      <p:grpSp>
        <p:nvGrpSpPr>
          <p:cNvPr id="37" name="Group 37"/>
          <p:cNvGrpSpPr/>
          <p:nvPr/>
        </p:nvGrpSpPr>
        <p:grpSpPr>
          <a:xfrm>
            <a:off x="3182167" y="5167453"/>
            <a:ext cx="11960869" cy="432924"/>
            <a:chOff x="0" y="0"/>
            <a:chExt cx="12049468" cy="436131"/>
          </a:xfrm>
        </p:grpSpPr>
        <p:sp>
          <p:nvSpPr>
            <p:cNvPr id="38" name="Freeform 38"/>
            <p:cNvSpPr/>
            <p:nvPr/>
          </p:nvSpPr>
          <p:spPr>
            <a:xfrm>
              <a:off x="0" y="0"/>
              <a:ext cx="12049506" cy="436118"/>
            </a:xfrm>
            <a:custGeom>
              <a:avLst/>
              <a:gdLst/>
              <a:ahLst/>
              <a:cxnLst/>
              <a:rect l="l" t="t" r="r" b="b"/>
              <a:pathLst>
                <a:path w="12049506" h="436118">
                  <a:moveTo>
                    <a:pt x="0" y="0"/>
                  </a:moveTo>
                  <a:lnTo>
                    <a:pt x="12049506" y="0"/>
                  </a:lnTo>
                  <a:lnTo>
                    <a:pt x="12049506" y="436118"/>
                  </a:lnTo>
                  <a:lnTo>
                    <a:pt x="0" y="436118"/>
                  </a:lnTo>
                  <a:close/>
                </a:path>
              </a:pathLst>
            </a:custGeom>
            <a:solidFill>
              <a:srgbClr val="000000">
                <a:alpha val="0"/>
              </a:srgbClr>
            </a:solidFill>
          </p:spPr>
        </p:sp>
      </p:grpSp>
      <p:sp>
        <p:nvSpPr>
          <p:cNvPr id="39" name="TextBox 39"/>
          <p:cNvSpPr txBox="1"/>
          <p:nvPr/>
        </p:nvSpPr>
        <p:spPr>
          <a:xfrm>
            <a:off x="3378653" y="5259348"/>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Insertion Sort</a:t>
            </a:r>
          </a:p>
        </p:txBody>
      </p:sp>
      <p:sp>
        <p:nvSpPr>
          <p:cNvPr id="40" name="TextBox 40"/>
          <p:cNvSpPr txBox="1"/>
          <p:nvPr/>
        </p:nvSpPr>
        <p:spPr>
          <a:xfrm>
            <a:off x="5090809" y="5259348"/>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a:t>
            </a:r>
          </a:p>
        </p:txBody>
      </p:sp>
      <p:sp>
        <p:nvSpPr>
          <p:cNvPr id="41" name="TextBox 41"/>
          <p:cNvSpPr txBox="1"/>
          <p:nvPr/>
        </p:nvSpPr>
        <p:spPr>
          <a:xfrm>
            <a:off x="6799484" y="5259348"/>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O(n²)</a:t>
            </a:r>
          </a:p>
        </p:txBody>
      </p:sp>
      <p:sp>
        <p:nvSpPr>
          <p:cNvPr id="42" name="TextBox 42"/>
          <p:cNvSpPr txBox="1"/>
          <p:nvPr/>
        </p:nvSpPr>
        <p:spPr>
          <a:xfrm>
            <a:off x="8508160" y="5259348"/>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O(n²)</a:t>
            </a:r>
          </a:p>
        </p:txBody>
      </p:sp>
      <p:sp>
        <p:nvSpPr>
          <p:cNvPr id="43" name="TextBox 43"/>
          <p:cNvSpPr txBox="1"/>
          <p:nvPr/>
        </p:nvSpPr>
        <p:spPr>
          <a:xfrm>
            <a:off x="10216836" y="5259348"/>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O(1)</a:t>
            </a:r>
          </a:p>
        </p:txBody>
      </p:sp>
      <p:sp>
        <p:nvSpPr>
          <p:cNvPr id="44" name="TextBox 44"/>
          <p:cNvSpPr txBox="1"/>
          <p:nvPr/>
        </p:nvSpPr>
        <p:spPr>
          <a:xfrm>
            <a:off x="11925524" y="5259348"/>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Yes</a:t>
            </a:r>
          </a:p>
        </p:txBody>
      </p:sp>
      <p:sp>
        <p:nvSpPr>
          <p:cNvPr id="45" name="TextBox 45"/>
          <p:cNvSpPr txBox="1"/>
          <p:nvPr/>
        </p:nvSpPr>
        <p:spPr>
          <a:xfrm>
            <a:off x="13634200" y="5259348"/>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Comparison</a:t>
            </a:r>
          </a:p>
        </p:txBody>
      </p:sp>
      <p:grpSp>
        <p:nvGrpSpPr>
          <p:cNvPr id="46" name="Group 46"/>
          <p:cNvGrpSpPr/>
          <p:nvPr/>
        </p:nvGrpSpPr>
        <p:grpSpPr>
          <a:xfrm>
            <a:off x="3182167" y="5600389"/>
            <a:ext cx="11960869" cy="663020"/>
            <a:chOff x="0" y="0"/>
            <a:chExt cx="12049468" cy="667931"/>
          </a:xfrm>
        </p:grpSpPr>
        <p:sp>
          <p:nvSpPr>
            <p:cNvPr id="47" name="Freeform 47"/>
            <p:cNvSpPr/>
            <p:nvPr/>
          </p:nvSpPr>
          <p:spPr>
            <a:xfrm>
              <a:off x="0" y="0"/>
              <a:ext cx="12049506" cy="667893"/>
            </a:xfrm>
            <a:custGeom>
              <a:avLst/>
              <a:gdLst/>
              <a:ahLst/>
              <a:cxnLst/>
              <a:rect l="l" t="t" r="r" b="b"/>
              <a:pathLst>
                <a:path w="12049506" h="667893">
                  <a:moveTo>
                    <a:pt x="0" y="0"/>
                  </a:moveTo>
                  <a:lnTo>
                    <a:pt x="12049506" y="0"/>
                  </a:lnTo>
                  <a:lnTo>
                    <a:pt x="12049506" y="667893"/>
                  </a:lnTo>
                  <a:lnTo>
                    <a:pt x="0" y="667893"/>
                  </a:lnTo>
                  <a:close/>
                </a:path>
              </a:pathLst>
            </a:custGeom>
            <a:solidFill>
              <a:srgbClr val="FFFFFF">
                <a:alpha val="0"/>
              </a:srgbClr>
            </a:solidFill>
          </p:spPr>
        </p:sp>
      </p:grpSp>
      <p:sp>
        <p:nvSpPr>
          <p:cNvPr id="48" name="TextBox 48"/>
          <p:cNvSpPr txBox="1"/>
          <p:nvPr/>
        </p:nvSpPr>
        <p:spPr>
          <a:xfrm>
            <a:off x="3378653" y="5692272"/>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Merge Sort</a:t>
            </a:r>
          </a:p>
        </p:txBody>
      </p:sp>
      <p:sp>
        <p:nvSpPr>
          <p:cNvPr id="49" name="TextBox 49"/>
          <p:cNvSpPr txBox="1"/>
          <p:nvPr/>
        </p:nvSpPr>
        <p:spPr>
          <a:xfrm>
            <a:off x="5090809" y="5692272"/>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 log n)</a:t>
            </a:r>
          </a:p>
        </p:txBody>
      </p:sp>
      <p:sp>
        <p:nvSpPr>
          <p:cNvPr id="50" name="TextBox 50"/>
          <p:cNvSpPr txBox="1"/>
          <p:nvPr/>
        </p:nvSpPr>
        <p:spPr>
          <a:xfrm>
            <a:off x="6799484" y="5692272"/>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 log n)</a:t>
            </a:r>
          </a:p>
        </p:txBody>
      </p:sp>
      <p:sp>
        <p:nvSpPr>
          <p:cNvPr id="51" name="TextBox 51"/>
          <p:cNvSpPr txBox="1"/>
          <p:nvPr/>
        </p:nvSpPr>
        <p:spPr>
          <a:xfrm>
            <a:off x="8508160" y="5692272"/>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 log n)</a:t>
            </a:r>
          </a:p>
        </p:txBody>
      </p:sp>
      <p:sp>
        <p:nvSpPr>
          <p:cNvPr id="52" name="TextBox 52"/>
          <p:cNvSpPr txBox="1"/>
          <p:nvPr/>
        </p:nvSpPr>
        <p:spPr>
          <a:xfrm>
            <a:off x="10216836" y="5692272"/>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a:t>
            </a:r>
          </a:p>
        </p:txBody>
      </p:sp>
      <p:sp>
        <p:nvSpPr>
          <p:cNvPr id="53" name="TextBox 53"/>
          <p:cNvSpPr txBox="1"/>
          <p:nvPr/>
        </p:nvSpPr>
        <p:spPr>
          <a:xfrm>
            <a:off x="11925524" y="5692272"/>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Yes</a:t>
            </a:r>
          </a:p>
        </p:txBody>
      </p:sp>
      <p:sp>
        <p:nvSpPr>
          <p:cNvPr id="54" name="TextBox 54"/>
          <p:cNvSpPr txBox="1"/>
          <p:nvPr/>
        </p:nvSpPr>
        <p:spPr>
          <a:xfrm>
            <a:off x="13634200" y="5692272"/>
            <a:ext cx="1312462" cy="469704"/>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Divide &amp; Conquer</a:t>
            </a:r>
          </a:p>
        </p:txBody>
      </p:sp>
      <p:grpSp>
        <p:nvGrpSpPr>
          <p:cNvPr id="55" name="Group 55"/>
          <p:cNvGrpSpPr/>
          <p:nvPr/>
        </p:nvGrpSpPr>
        <p:grpSpPr>
          <a:xfrm>
            <a:off x="3182167" y="6263409"/>
            <a:ext cx="11960869" cy="663020"/>
            <a:chOff x="0" y="0"/>
            <a:chExt cx="12049468" cy="667931"/>
          </a:xfrm>
        </p:grpSpPr>
        <p:sp>
          <p:nvSpPr>
            <p:cNvPr id="56" name="Freeform 56"/>
            <p:cNvSpPr/>
            <p:nvPr/>
          </p:nvSpPr>
          <p:spPr>
            <a:xfrm>
              <a:off x="0" y="0"/>
              <a:ext cx="12049506" cy="667893"/>
            </a:xfrm>
            <a:custGeom>
              <a:avLst/>
              <a:gdLst/>
              <a:ahLst/>
              <a:cxnLst/>
              <a:rect l="l" t="t" r="r" b="b"/>
              <a:pathLst>
                <a:path w="12049506" h="667893">
                  <a:moveTo>
                    <a:pt x="0" y="0"/>
                  </a:moveTo>
                  <a:lnTo>
                    <a:pt x="12049506" y="0"/>
                  </a:lnTo>
                  <a:lnTo>
                    <a:pt x="12049506" y="667893"/>
                  </a:lnTo>
                  <a:lnTo>
                    <a:pt x="0" y="667893"/>
                  </a:lnTo>
                  <a:close/>
                </a:path>
              </a:pathLst>
            </a:custGeom>
            <a:solidFill>
              <a:srgbClr val="000000">
                <a:alpha val="0"/>
              </a:srgbClr>
            </a:solidFill>
          </p:spPr>
        </p:sp>
      </p:grpSp>
      <p:sp>
        <p:nvSpPr>
          <p:cNvPr id="57" name="TextBox 57"/>
          <p:cNvSpPr txBox="1"/>
          <p:nvPr/>
        </p:nvSpPr>
        <p:spPr>
          <a:xfrm>
            <a:off x="3378653" y="6355304"/>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Quick Sort</a:t>
            </a:r>
          </a:p>
        </p:txBody>
      </p:sp>
      <p:sp>
        <p:nvSpPr>
          <p:cNvPr id="58" name="TextBox 58"/>
          <p:cNvSpPr txBox="1"/>
          <p:nvPr/>
        </p:nvSpPr>
        <p:spPr>
          <a:xfrm>
            <a:off x="5090809" y="635530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 log n)</a:t>
            </a:r>
          </a:p>
        </p:txBody>
      </p:sp>
      <p:sp>
        <p:nvSpPr>
          <p:cNvPr id="59" name="TextBox 59"/>
          <p:cNvSpPr txBox="1"/>
          <p:nvPr/>
        </p:nvSpPr>
        <p:spPr>
          <a:xfrm>
            <a:off x="6799484" y="635530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 log n)</a:t>
            </a:r>
          </a:p>
        </p:txBody>
      </p:sp>
      <p:sp>
        <p:nvSpPr>
          <p:cNvPr id="60" name="TextBox 60"/>
          <p:cNvSpPr txBox="1"/>
          <p:nvPr/>
        </p:nvSpPr>
        <p:spPr>
          <a:xfrm>
            <a:off x="8508160" y="635530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O(n²)</a:t>
            </a:r>
          </a:p>
        </p:txBody>
      </p:sp>
      <p:sp>
        <p:nvSpPr>
          <p:cNvPr id="61" name="TextBox 61"/>
          <p:cNvSpPr txBox="1"/>
          <p:nvPr/>
        </p:nvSpPr>
        <p:spPr>
          <a:xfrm>
            <a:off x="10216836" y="635530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O(log n)</a:t>
            </a:r>
          </a:p>
        </p:txBody>
      </p:sp>
      <p:sp>
        <p:nvSpPr>
          <p:cNvPr id="62" name="TextBox 62"/>
          <p:cNvSpPr txBox="1"/>
          <p:nvPr/>
        </p:nvSpPr>
        <p:spPr>
          <a:xfrm>
            <a:off x="11925524" y="635530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No</a:t>
            </a:r>
          </a:p>
        </p:txBody>
      </p:sp>
      <p:sp>
        <p:nvSpPr>
          <p:cNvPr id="63" name="TextBox 63"/>
          <p:cNvSpPr txBox="1"/>
          <p:nvPr/>
        </p:nvSpPr>
        <p:spPr>
          <a:xfrm>
            <a:off x="13634200" y="6355304"/>
            <a:ext cx="1312462" cy="469704"/>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Divide &amp; Conquer</a:t>
            </a:r>
          </a:p>
        </p:txBody>
      </p:sp>
      <p:grpSp>
        <p:nvGrpSpPr>
          <p:cNvPr id="64" name="Group 64"/>
          <p:cNvGrpSpPr/>
          <p:nvPr/>
        </p:nvGrpSpPr>
        <p:grpSpPr>
          <a:xfrm>
            <a:off x="3182167" y="6926429"/>
            <a:ext cx="11960869" cy="432924"/>
            <a:chOff x="0" y="0"/>
            <a:chExt cx="12049468" cy="436131"/>
          </a:xfrm>
        </p:grpSpPr>
        <p:sp>
          <p:nvSpPr>
            <p:cNvPr id="65" name="Freeform 65"/>
            <p:cNvSpPr/>
            <p:nvPr/>
          </p:nvSpPr>
          <p:spPr>
            <a:xfrm>
              <a:off x="0" y="0"/>
              <a:ext cx="12049506" cy="436118"/>
            </a:xfrm>
            <a:custGeom>
              <a:avLst/>
              <a:gdLst/>
              <a:ahLst/>
              <a:cxnLst/>
              <a:rect l="l" t="t" r="r" b="b"/>
              <a:pathLst>
                <a:path w="12049506" h="436118">
                  <a:moveTo>
                    <a:pt x="0" y="0"/>
                  </a:moveTo>
                  <a:lnTo>
                    <a:pt x="12049506" y="0"/>
                  </a:lnTo>
                  <a:lnTo>
                    <a:pt x="12049506" y="436118"/>
                  </a:lnTo>
                  <a:lnTo>
                    <a:pt x="0" y="436118"/>
                  </a:lnTo>
                  <a:close/>
                </a:path>
              </a:pathLst>
            </a:custGeom>
            <a:solidFill>
              <a:srgbClr val="FFFFFF">
                <a:alpha val="0"/>
              </a:srgbClr>
            </a:solidFill>
          </p:spPr>
        </p:sp>
      </p:grpSp>
      <p:sp>
        <p:nvSpPr>
          <p:cNvPr id="66" name="TextBox 66"/>
          <p:cNvSpPr txBox="1"/>
          <p:nvPr/>
        </p:nvSpPr>
        <p:spPr>
          <a:xfrm>
            <a:off x="3378653" y="7018324"/>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Heap Sort</a:t>
            </a:r>
          </a:p>
        </p:txBody>
      </p:sp>
      <p:sp>
        <p:nvSpPr>
          <p:cNvPr id="67" name="TextBox 67"/>
          <p:cNvSpPr txBox="1"/>
          <p:nvPr/>
        </p:nvSpPr>
        <p:spPr>
          <a:xfrm>
            <a:off x="5090809" y="70183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 log n)</a:t>
            </a:r>
          </a:p>
        </p:txBody>
      </p:sp>
      <p:sp>
        <p:nvSpPr>
          <p:cNvPr id="68" name="TextBox 68"/>
          <p:cNvSpPr txBox="1"/>
          <p:nvPr/>
        </p:nvSpPr>
        <p:spPr>
          <a:xfrm>
            <a:off x="6799484" y="70183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 log n)</a:t>
            </a:r>
          </a:p>
        </p:txBody>
      </p:sp>
      <p:sp>
        <p:nvSpPr>
          <p:cNvPr id="69" name="TextBox 69"/>
          <p:cNvSpPr txBox="1"/>
          <p:nvPr/>
        </p:nvSpPr>
        <p:spPr>
          <a:xfrm>
            <a:off x="8508160" y="70183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O(n log n)</a:t>
            </a:r>
          </a:p>
        </p:txBody>
      </p:sp>
      <p:sp>
        <p:nvSpPr>
          <p:cNvPr id="70" name="TextBox 70"/>
          <p:cNvSpPr txBox="1"/>
          <p:nvPr/>
        </p:nvSpPr>
        <p:spPr>
          <a:xfrm>
            <a:off x="10216836" y="70183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O(1)</a:t>
            </a:r>
          </a:p>
        </p:txBody>
      </p:sp>
      <p:sp>
        <p:nvSpPr>
          <p:cNvPr id="71" name="TextBox 71"/>
          <p:cNvSpPr txBox="1"/>
          <p:nvPr/>
        </p:nvSpPr>
        <p:spPr>
          <a:xfrm>
            <a:off x="11925524" y="7018324"/>
            <a:ext cx="1308983"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No</a:t>
            </a:r>
          </a:p>
        </p:txBody>
      </p:sp>
      <p:sp>
        <p:nvSpPr>
          <p:cNvPr id="72" name="TextBox 72"/>
          <p:cNvSpPr txBox="1"/>
          <p:nvPr/>
        </p:nvSpPr>
        <p:spPr>
          <a:xfrm>
            <a:off x="13634200" y="7018324"/>
            <a:ext cx="1312462" cy="239621"/>
          </a:xfrm>
          <a:prstGeom prst="rect">
            <a:avLst/>
          </a:prstGeom>
        </p:spPr>
        <p:txBody>
          <a:bodyPr lIns="0" tIns="0" rIns="0" bIns="0" rtlCol="0" anchor="t">
            <a:spAutoFit/>
          </a:bodyPr>
          <a:lstStyle/>
          <a:p>
            <a:pPr algn="l">
              <a:lnSpc>
                <a:spcPts val="1791"/>
              </a:lnSpc>
            </a:pPr>
            <a:r>
              <a:rPr lang="en-US" sz="1525">
                <a:solidFill>
                  <a:srgbClr val="EBEDF0"/>
                </a:solidFill>
                <a:latin typeface="Arimo"/>
                <a:ea typeface="Arimo"/>
                <a:cs typeface="Arimo"/>
                <a:sym typeface="Arimo"/>
              </a:rPr>
              <a:t>Heap-based</a:t>
            </a:r>
          </a:p>
        </p:txBody>
      </p:sp>
      <p:grpSp>
        <p:nvGrpSpPr>
          <p:cNvPr id="73" name="Group 73"/>
          <p:cNvGrpSpPr/>
          <p:nvPr/>
        </p:nvGrpSpPr>
        <p:grpSpPr>
          <a:xfrm>
            <a:off x="3175220" y="7543510"/>
            <a:ext cx="11971181" cy="906580"/>
            <a:chOff x="0" y="0"/>
            <a:chExt cx="12059856" cy="913295"/>
          </a:xfrm>
        </p:grpSpPr>
        <p:sp>
          <p:nvSpPr>
            <p:cNvPr id="74" name="Freeform 74"/>
            <p:cNvSpPr/>
            <p:nvPr/>
          </p:nvSpPr>
          <p:spPr>
            <a:xfrm>
              <a:off x="0" y="0"/>
              <a:ext cx="12059793" cy="913257"/>
            </a:xfrm>
            <a:custGeom>
              <a:avLst/>
              <a:gdLst/>
              <a:ahLst/>
              <a:cxnLst/>
              <a:rect l="l" t="t" r="r" b="b"/>
              <a:pathLst>
                <a:path w="12059793" h="913257">
                  <a:moveTo>
                    <a:pt x="0" y="83058"/>
                  </a:moveTo>
                  <a:cubicBezTo>
                    <a:pt x="0" y="37211"/>
                    <a:pt x="37211" y="0"/>
                    <a:pt x="83058" y="0"/>
                  </a:cubicBezTo>
                  <a:lnTo>
                    <a:pt x="11976735" y="0"/>
                  </a:lnTo>
                  <a:cubicBezTo>
                    <a:pt x="12022582" y="0"/>
                    <a:pt x="12059793" y="37211"/>
                    <a:pt x="12059793" y="83058"/>
                  </a:cubicBezTo>
                  <a:lnTo>
                    <a:pt x="12059793" y="830199"/>
                  </a:lnTo>
                  <a:cubicBezTo>
                    <a:pt x="12059793" y="876046"/>
                    <a:pt x="12022582" y="913257"/>
                    <a:pt x="11976735" y="913257"/>
                  </a:cubicBezTo>
                  <a:lnTo>
                    <a:pt x="83058" y="913257"/>
                  </a:lnTo>
                  <a:cubicBezTo>
                    <a:pt x="37211" y="913257"/>
                    <a:pt x="0" y="876046"/>
                    <a:pt x="0" y="830199"/>
                  </a:cubicBezTo>
                  <a:close/>
                </a:path>
              </a:pathLst>
            </a:custGeom>
            <a:solidFill>
              <a:srgbClr val="00194D"/>
            </a:solidFill>
          </p:spPr>
        </p:sp>
      </p:grpSp>
      <p:grpSp>
        <p:nvGrpSpPr>
          <p:cNvPr id="75" name="Group 75"/>
          <p:cNvGrpSpPr/>
          <p:nvPr/>
        </p:nvGrpSpPr>
        <p:grpSpPr>
          <a:xfrm>
            <a:off x="3371594" y="7797823"/>
            <a:ext cx="245463" cy="196323"/>
            <a:chOff x="0" y="0"/>
            <a:chExt cx="247282" cy="197777"/>
          </a:xfrm>
        </p:grpSpPr>
        <p:sp>
          <p:nvSpPr>
            <p:cNvPr id="76" name="Freeform 76" descr="preencoded.png"/>
            <p:cNvSpPr/>
            <p:nvPr/>
          </p:nvSpPr>
          <p:spPr>
            <a:xfrm>
              <a:off x="0" y="0"/>
              <a:ext cx="247269" cy="197739"/>
            </a:xfrm>
            <a:custGeom>
              <a:avLst/>
              <a:gdLst/>
              <a:ahLst/>
              <a:cxnLst/>
              <a:rect l="l" t="t" r="r" b="b"/>
              <a:pathLst>
                <a:path w="247269" h="197739">
                  <a:moveTo>
                    <a:pt x="0" y="0"/>
                  </a:moveTo>
                  <a:lnTo>
                    <a:pt x="247269" y="0"/>
                  </a:lnTo>
                  <a:lnTo>
                    <a:pt x="247269" y="197739"/>
                  </a:lnTo>
                  <a:lnTo>
                    <a:pt x="0" y="197739"/>
                  </a:lnTo>
                  <a:lnTo>
                    <a:pt x="0" y="0"/>
                  </a:lnTo>
                  <a:close/>
                </a:path>
              </a:pathLst>
            </a:custGeom>
            <a:blipFill>
              <a:blip r:embed="rId4"/>
              <a:stretch>
                <a:fillRect t="-12" r="-5" b="-32"/>
              </a:stretch>
            </a:blipFill>
          </p:spPr>
        </p:sp>
      </p:grpSp>
      <p:sp>
        <p:nvSpPr>
          <p:cNvPr id="77" name="TextBox 77"/>
          <p:cNvSpPr txBox="1"/>
          <p:nvPr/>
        </p:nvSpPr>
        <p:spPr>
          <a:xfrm>
            <a:off x="3813418" y="7740519"/>
            <a:ext cx="11136610" cy="469704"/>
          </a:xfrm>
          <a:prstGeom prst="rect">
            <a:avLst/>
          </a:prstGeom>
        </p:spPr>
        <p:txBody>
          <a:bodyPr lIns="0" tIns="0" rIns="0" bIns="0" rtlCol="0" anchor="t">
            <a:spAutoFit/>
          </a:bodyPr>
          <a:lstStyle/>
          <a:p>
            <a:pPr algn="l">
              <a:lnSpc>
                <a:spcPts val="1791"/>
              </a:lnSpc>
            </a:pPr>
            <a:r>
              <a:rPr lang="en-US" sz="1525" b="1">
                <a:solidFill>
                  <a:srgbClr val="FFFFFF"/>
                </a:solidFill>
                <a:latin typeface="Arimo Bold"/>
                <a:ea typeface="Arimo Bold"/>
                <a:cs typeface="Arimo Bold"/>
                <a:sym typeface="Arimo Bold"/>
              </a:rPr>
              <a:t>Key Insights:</a:t>
            </a:r>
            <a:r>
              <a:rPr lang="en-US" sz="1525">
                <a:solidFill>
                  <a:srgbClr val="FFFFFF"/>
                </a:solidFill>
                <a:latin typeface="Arimo"/>
                <a:ea typeface="Arimo"/>
                <a:cs typeface="Arimo"/>
                <a:sym typeface="Arimo"/>
              </a:rPr>
              <a:t> Quadratic algorithms are suitable only for small inputs. n log n algorithms scale efficiently for large datasets. Space-time tradeoff visible in Merge Sort's O(n) auxiliary space requirement.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87706" y="1298"/>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sp>
      </p:grpSp>
      <p:sp>
        <p:nvSpPr>
          <p:cNvPr id="6" name="TextBox 6"/>
          <p:cNvSpPr txBox="1"/>
          <p:nvPr/>
        </p:nvSpPr>
        <p:spPr>
          <a:xfrm>
            <a:off x="3326084" y="780647"/>
            <a:ext cx="10146285" cy="854533"/>
          </a:xfrm>
          <a:prstGeom prst="rect">
            <a:avLst/>
          </a:prstGeom>
        </p:spPr>
        <p:txBody>
          <a:bodyPr lIns="0" tIns="0" rIns="0" bIns="0" rtlCol="0" anchor="t">
            <a:spAutoFit/>
          </a:bodyPr>
          <a:lstStyle/>
          <a:p>
            <a:pPr algn="l">
              <a:lnSpc>
                <a:spcPts val="6103"/>
              </a:lnSpc>
            </a:pPr>
            <a:r>
              <a:rPr lang="en-US" sz="4710" b="1">
                <a:solidFill>
                  <a:srgbClr val="F2F5FA"/>
                </a:solidFill>
                <a:latin typeface="Arimo Bold"/>
                <a:ea typeface="Arimo Bold"/>
                <a:cs typeface="Arimo Bold"/>
                <a:sym typeface="Arimo Bold"/>
              </a:rPr>
              <a:t>Quadratic Time Sorting Algorithms</a:t>
            </a:r>
          </a:p>
        </p:txBody>
      </p:sp>
      <p:sp>
        <p:nvSpPr>
          <p:cNvPr id="7" name="TextBox 7"/>
          <p:cNvSpPr txBox="1"/>
          <p:nvPr/>
        </p:nvSpPr>
        <p:spPr>
          <a:xfrm>
            <a:off x="3326084" y="1690797"/>
            <a:ext cx="6781717" cy="427266"/>
          </a:xfrm>
          <a:prstGeom prst="rect">
            <a:avLst/>
          </a:prstGeom>
        </p:spPr>
        <p:txBody>
          <a:bodyPr lIns="0" tIns="0" rIns="0" bIns="0" rtlCol="0" anchor="t">
            <a:spAutoFit/>
          </a:bodyPr>
          <a:lstStyle/>
          <a:p>
            <a:pPr algn="l">
              <a:lnSpc>
                <a:spcPts val="3051"/>
              </a:lnSpc>
            </a:pPr>
            <a:r>
              <a:rPr lang="en-US" sz="2322" b="1">
                <a:solidFill>
                  <a:srgbClr val="F2F5FA"/>
                </a:solidFill>
                <a:latin typeface="Arimo Bold"/>
                <a:ea typeface="Arimo Bold"/>
                <a:cs typeface="Arimo Bold"/>
                <a:sym typeface="Arimo Bold"/>
              </a:rPr>
              <a:t>Bubble Sort, Selection Sort, and Insertion Sort</a:t>
            </a:r>
          </a:p>
        </p:txBody>
      </p:sp>
      <p:grpSp>
        <p:nvGrpSpPr>
          <p:cNvPr id="8" name="Group 8"/>
          <p:cNvGrpSpPr/>
          <p:nvPr/>
        </p:nvGrpSpPr>
        <p:grpSpPr>
          <a:xfrm>
            <a:off x="3312179" y="2455542"/>
            <a:ext cx="3761437" cy="5510479"/>
            <a:chOff x="0" y="0"/>
            <a:chExt cx="3789299" cy="5551297"/>
          </a:xfrm>
        </p:grpSpPr>
        <p:sp>
          <p:nvSpPr>
            <p:cNvPr id="9" name="Freeform 9"/>
            <p:cNvSpPr/>
            <p:nvPr/>
          </p:nvSpPr>
          <p:spPr>
            <a:xfrm>
              <a:off x="13970" y="13970"/>
              <a:ext cx="3761232" cy="5523230"/>
            </a:xfrm>
            <a:custGeom>
              <a:avLst/>
              <a:gdLst/>
              <a:ahLst/>
              <a:cxnLst/>
              <a:rect l="l" t="t" r="r" b="b"/>
              <a:pathLst>
                <a:path w="3761232" h="5523230">
                  <a:moveTo>
                    <a:pt x="0" y="101600"/>
                  </a:moveTo>
                  <a:cubicBezTo>
                    <a:pt x="0" y="45466"/>
                    <a:pt x="45339" y="0"/>
                    <a:pt x="101346" y="0"/>
                  </a:cubicBezTo>
                  <a:lnTo>
                    <a:pt x="3659886" y="0"/>
                  </a:lnTo>
                  <a:cubicBezTo>
                    <a:pt x="3715893" y="0"/>
                    <a:pt x="3761232" y="45466"/>
                    <a:pt x="3761232" y="101600"/>
                  </a:cubicBezTo>
                  <a:lnTo>
                    <a:pt x="3761232" y="5421630"/>
                  </a:lnTo>
                  <a:cubicBezTo>
                    <a:pt x="3761232" y="5477764"/>
                    <a:pt x="3715893" y="5523230"/>
                    <a:pt x="3659886" y="5523230"/>
                  </a:cubicBezTo>
                  <a:lnTo>
                    <a:pt x="101346" y="5523230"/>
                  </a:lnTo>
                  <a:cubicBezTo>
                    <a:pt x="45339" y="5523230"/>
                    <a:pt x="0" y="5477764"/>
                    <a:pt x="0" y="5421630"/>
                  </a:cubicBezTo>
                  <a:close/>
                </a:path>
              </a:pathLst>
            </a:custGeom>
            <a:solidFill>
              <a:srgbClr val="101620"/>
            </a:solidFill>
          </p:spPr>
        </p:sp>
        <p:sp>
          <p:nvSpPr>
            <p:cNvPr id="10" name="Freeform 10"/>
            <p:cNvSpPr/>
            <p:nvPr/>
          </p:nvSpPr>
          <p:spPr>
            <a:xfrm>
              <a:off x="0" y="0"/>
              <a:ext cx="3789172" cy="5551170"/>
            </a:xfrm>
            <a:custGeom>
              <a:avLst/>
              <a:gdLst/>
              <a:ahLst/>
              <a:cxnLst/>
              <a:rect l="l" t="t" r="r" b="b"/>
              <a:pathLst>
                <a:path w="3789172" h="5551170">
                  <a:moveTo>
                    <a:pt x="0" y="115570"/>
                  </a:moveTo>
                  <a:cubicBezTo>
                    <a:pt x="0" y="51816"/>
                    <a:pt x="51562" y="0"/>
                    <a:pt x="115316" y="0"/>
                  </a:cubicBezTo>
                  <a:lnTo>
                    <a:pt x="3673856" y="0"/>
                  </a:lnTo>
                  <a:lnTo>
                    <a:pt x="3673856" y="13970"/>
                  </a:lnTo>
                  <a:lnTo>
                    <a:pt x="3673856" y="0"/>
                  </a:lnTo>
                  <a:cubicBezTo>
                    <a:pt x="3737610" y="0"/>
                    <a:pt x="3789172" y="51816"/>
                    <a:pt x="3789172" y="115570"/>
                  </a:cubicBezTo>
                  <a:lnTo>
                    <a:pt x="3775202" y="115570"/>
                  </a:lnTo>
                  <a:lnTo>
                    <a:pt x="3789172" y="115570"/>
                  </a:lnTo>
                  <a:lnTo>
                    <a:pt x="3789172" y="5435600"/>
                  </a:lnTo>
                  <a:lnTo>
                    <a:pt x="3775202" y="5435600"/>
                  </a:lnTo>
                  <a:lnTo>
                    <a:pt x="3789172" y="5435600"/>
                  </a:lnTo>
                  <a:cubicBezTo>
                    <a:pt x="3789172" y="5499481"/>
                    <a:pt x="3737610" y="5551170"/>
                    <a:pt x="3673856" y="5551170"/>
                  </a:cubicBezTo>
                  <a:lnTo>
                    <a:pt x="3673856" y="5537200"/>
                  </a:lnTo>
                  <a:lnTo>
                    <a:pt x="3673856" y="5551170"/>
                  </a:lnTo>
                  <a:lnTo>
                    <a:pt x="115316" y="5551170"/>
                  </a:lnTo>
                  <a:lnTo>
                    <a:pt x="115316" y="5537200"/>
                  </a:lnTo>
                  <a:lnTo>
                    <a:pt x="115316" y="5551170"/>
                  </a:lnTo>
                  <a:cubicBezTo>
                    <a:pt x="51562" y="5551170"/>
                    <a:pt x="0" y="5499354"/>
                    <a:pt x="0" y="5435600"/>
                  </a:cubicBezTo>
                  <a:lnTo>
                    <a:pt x="0" y="115570"/>
                  </a:lnTo>
                  <a:lnTo>
                    <a:pt x="13970" y="115570"/>
                  </a:lnTo>
                  <a:lnTo>
                    <a:pt x="0" y="115570"/>
                  </a:lnTo>
                  <a:moveTo>
                    <a:pt x="28067" y="115570"/>
                  </a:moveTo>
                  <a:lnTo>
                    <a:pt x="28067" y="5435600"/>
                  </a:lnTo>
                  <a:lnTo>
                    <a:pt x="13970" y="5435600"/>
                  </a:lnTo>
                  <a:lnTo>
                    <a:pt x="27940" y="5435600"/>
                  </a:lnTo>
                  <a:cubicBezTo>
                    <a:pt x="27940" y="5483987"/>
                    <a:pt x="67056" y="5523230"/>
                    <a:pt x="115316" y="5523230"/>
                  </a:cubicBezTo>
                  <a:lnTo>
                    <a:pt x="3673856" y="5523230"/>
                  </a:lnTo>
                  <a:cubicBezTo>
                    <a:pt x="3722116" y="5523230"/>
                    <a:pt x="3761232" y="5483987"/>
                    <a:pt x="3761232" y="5435600"/>
                  </a:cubicBezTo>
                  <a:lnTo>
                    <a:pt x="3761232" y="115570"/>
                  </a:lnTo>
                  <a:cubicBezTo>
                    <a:pt x="3761232" y="67183"/>
                    <a:pt x="3722116" y="27940"/>
                    <a:pt x="3673856" y="27940"/>
                  </a:cubicBezTo>
                  <a:lnTo>
                    <a:pt x="115316" y="27940"/>
                  </a:lnTo>
                  <a:lnTo>
                    <a:pt x="115316" y="13970"/>
                  </a:lnTo>
                  <a:lnTo>
                    <a:pt x="115316" y="27940"/>
                  </a:lnTo>
                  <a:cubicBezTo>
                    <a:pt x="67056" y="27940"/>
                    <a:pt x="27940" y="67183"/>
                    <a:pt x="27940" y="115570"/>
                  </a:cubicBezTo>
                  <a:close/>
                </a:path>
              </a:pathLst>
            </a:custGeom>
            <a:solidFill>
              <a:srgbClr val="002A80"/>
            </a:solidFill>
          </p:spPr>
        </p:sp>
      </p:grpSp>
      <p:grpSp>
        <p:nvGrpSpPr>
          <p:cNvPr id="11" name="Group 11"/>
          <p:cNvGrpSpPr/>
          <p:nvPr/>
        </p:nvGrpSpPr>
        <p:grpSpPr>
          <a:xfrm>
            <a:off x="3593369" y="2736670"/>
            <a:ext cx="718577" cy="718401"/>
            <a:chOff x="0" y="0"/>
            <a:chExt cx="723900" cy="723722"/>
          </a:xfrm>
        </p:grpSpPr>
        <p:sp>
          <p:nvSpPr>
            <p:cNvPr id="12" name="Freeform 12" descr="preencoded.png"/>
            <p:cNvSpPr/>
            <p:nvPr/>
          </p:nvSpPr>
          <p:spPr>
            <a:xfrm>
              <a:off x="0" y="0"/>
              <a:ext cx="723900" cy="723773"/>
            </a:xfrm>
            <a:custGeom>
              <a:avLst/>
              <a:gdLst/>
              <a:ahLst/>
              <a:cxnLst/>
              <a:rect l="l" t="t" r="r" b="b"/>
              <a:pathLst>
                <a:path w="723900" h="723773">
                  <a:moveTo>
                    <a:pt x="0" y="0"/>
                  </a:moveTo>
                  <a:lnTo>
                    <a:pt x="723900" y="0"/>
                  </a:lnTo>
                  <a:lnTo>
                    <a:pt x="723900" y="723773"/>
                  </a:lnTo>
                  <a:lnTo>
                    <a:pt x="0" y="723773"/>
                  </a:lnTo>
                  <a:lnTo>
                    <a:pt x="0" y="0"/>
                  </a:lnTo>
                  <a:close/>
                </a:path>
              </a:pathLst>
            </a:custGeom>
            <a:blipFill>
              <a:blip r:embed="rId4"/>
              <a:stretch>
                <a:fillRect t="-12" b="-5"/>
              </a:stretch>
            </a:blipFill>
          </p:spPr>
        </p:sp>
      </p:grpSp>
      <p:sp>
        <p:nvSpPr>
          <p:cNvPr id="13" name="Freeform 13" descr="preencoded.png"/>
          <p:cNvSpPr/>
          <p:nvPr/>
        </p:nvSpPr>
        <p:spPr>
          <a:xfrm>
            <a:off x="3790940" y="2934190"/>
            <a:ext cx="323335" cy="323259"/>
          </a:xfrm>
          <a:custGeom>
            <a:avLst/>
            <a:gdLst/>
            <a:ahLst/>
            <a:cxnLst/>
            <a:rect l="l" t="t" r="r" b="b"/>
            <a:pathLst>
              <a:path w="323335" h="323259">
                <a:moveTo>
                  <a:pt x="0" y="0"/>
                </a:moveTo>
                <a:lnTo>
                  <a:pt x="323335" y="0"/>
                </a:lnTo>
                <a:lnTo>
                  <a:pt x="323335" y="323259"/>
                </a:lnTo>
                <a:lnTo>
                  <a:pt x="0" y="323259"/>
                </a:lnTo>
                <a:lnTo>
                  <a:pt x="0" y="0"/>
                </a:lnTo>
                <a:close/>
              </a:path>
            </a:pathLst>
          </a:custGeom>
          <a:blipFill>
            <a:blip r:embed="rId5">
              <a:extLst>
                <a:ext uri="{96DAC541-7B7A-43D3-8B79-37D633B846F1}">
                  <asvg:svgBlip xmlns:asvg="http://schemas.microsoft.com/office/drawing/2016/SVG/main" r:embed="rId6"/>
                </a:ext>
              </a:extLst>
            </a:blip>
            <a:stretch>
              <a:fillRect t="-11" b="-11"/>
            </a:stretch>
          </a:blipFill>
        </p:spPr>
      </p:sp>
      <p:sp>
        <p:nvSpPr>
          <p:cNvPr id="14" name="TextBox 14"/>
          <p:cNvSpPr txBox="1"/>
          <p:nvPr/>
        </p:nvSpPr>
        <p:spPr>
          <a:xfrm>
            <a:off x="3593369" y="3651189"/>
            <a:ext cx="2994425" cy="427266"/>
          </a:xfrm>
          <a:prstGeom prst="rect">
            <a:avLst/>
          </a:prstGeom>
        </p:spPr>
        <p:txBody>
          <a:bodyPr lIns="0" tIns="0" rIns="0" bIns="0" rtlCol="0" anchor="t">
            <a:spAutoFit/>
          </a:bodyPr>
          <a:lstStyle/>
          <a:p>
            <a:pPr algn="l">
              <a:lnSpc>
                <a:spcPts val="3051"/>
              </a:lnSpc>
            </a:pPr>
            <a:r>
              <a:rPr lang="en-US" sz="2322" b="1">
                <a:solidFill>
                  <a:srgbClr val="EBEDF0"/>
                </a:solidFill>
                <a:latin typeface="Arimo Bold"/>
                <a:ea typeface="Arimo Bold"/>
                <a:cs typeface="Arimo Bold"/>
                <a:sym typeface="Arimo Bold"/>
              </a:rPr>
              <a:t>Bubble Sort</a:t>
            </a:r>
          </a:p>
        </p:txBody>
      </p:sp>
      <p:sp>
        <p:nvSpPr>
          <p:cNvPr id="15" name="TextBox 15"/>
          <p:cNvSpPr txBox="1"/>
          <p:nvPr/>
        </p:nvSpPr>
        <p:spPr>
          <a:xfrm>
            <a:off x="3593369" y="4180868"/>
            <a:ext cx="3199055" cy="1269893"/>
          </a:xfrm>
          <a:prstGeom prst="rect">
            <a:avLst/>
          </a:prstGeom>
        </p:spPr>
        <p:txBody>
          <a:bodyPr lIns="0" tIns="0" rIns="0" bIns="0" rtlCol="0" anchor="t">
            <a:spAutoFit/>
          </a:bodyPr>
          <a:lstStyle/>
          <a:p>
            <a:pPr algn="l">
              <a:lnSpc>
                <a:spcPts val="2388"/>
              </a:lnSpc>
            </a:pPr>
            <a:r>
              <a:rPr lang="en-US" sz="1857" b="1">
                <a:solidFill>
                  <a:srgbClr val="EBEDF0"/>
                </a:solidFill>
                <a:latin typeface="Arimo Bold"/>
                <a:ea typeface="Arimo Bold"/>
                <a:cs typeface="Arimo Bold"/>
                <a:sym typeface="Arimo Bold"/>
              </a:rPr>
              <a:t>Core Idea:</a:t>
            </a:r>
            <a:r>
              <a:rPr lang="en-US" sz="1857">
                <a:solidFill>
                  <a:srgbClr val="EBEDF0"/>
                </a:solidFill>
                <a:latin typeface="Arimo"/>
                <a:ea typeface="Arimo"/>
                <a:cs typeface="Arimo"/>
                <a:sym typeface="Arimo"/>
              </a:rPr>
              <a:t> Repeatedly swap adjacent elements if they are in wrong order, "bubbling" largest element to end.</a:t>
            </a:r>
          </a:p>
        </p:txBody>
      </p:sp>
      <p:sp>
        <p:nvSpPr>
          <p:cNvPr id="16" name="TextBox 16"/>
          <p:cNvSpPr txBox="1"/>
          <p:nvPr/>
        </p:nvSpPr>
        <p:spPr>
          <a:xfrm>
            <a:off x="3593369" y="5553162"/>
            <a:ext cx="3199055" cy="1885877"/>
          </a:xfrm>
          <a:prstGeom prst="rect">
            <a:avLst/>
          </a:prstGeom>
        </p:spPr>
        <p:txBody>
          <a:bodyPr lIns="0" tIns="0" rIns="0" bIns="0" rtlCol="0" anchor="t">
            <a:spAutoFit/>
          </a:bodyPr>
          <a:lstStyle/>
          <a:p>
            <a:pPr marL="224688" lvl="1" indent="-112344" algn="l">
              <a:lnSpc>
                <a:spcPts val="2388"/>
              </a:lnSpc>
              <a:buFont typeface="Arial"/>
              <a:buChar char="•"/>
            </a:pPr>
            <a:r>
              <a:rPr lang="en-US" sz="1857">
                <a:solidFill>
                  <a:srgbClr val="EBEDF0"/>
                </a:solidFill>
                <a:latin typeface="Arimo"/>
                <a:ea typeface="Arimo"/>
                <a:cs typeface="Arimo"/>
                <a:sym typeface="Arimo"/>
              </a:rPr>
              <a:t>Always O(n²) comparisons</a:t>
            </a:r>
          </a:p>
          <a:p>
            <a:pPr marL="224688" lvl="1" indent="-112344" algn="l">
              <a:lnSpc>
                <a:spcPts val="2388"/>
              </a:lnSpc>
              <a:buFont typeface="Arial"/>
              <a:buChar char="•"/>
            </a:pPr>
            <a:r>
              <a:rPr lang="en-US" sz="1857">
                <a:solidFill>
                  <a:srgbClr val="EBEDF0"/>
                </a:solidFill>
                <a:latin typeface="Arimo"/>
                <a:ea typeface="Arimo"/>
                <a:cs typeface="Arimo"/>
                <a:sym typeface="Arimo"/>
              </a:rPr>
              <a:t>Stable and adaptive</a:t>
            </a:r>
          </a:p>
          <a:p>
            <a:pPr marL="224688" lvl="1" indent="-112344" algn="l">
              <a:lnSpc>
                <a:spcPts val="2388"/>
              </a:lnSpc>
              <a:buFont typeface="Arial"/>
              <a:buChar char="•"/>
            </a:pPr>
            <a:r>
              <a:rPr lang="en-US" sz="1857">
                <a:solidFill>
                  <a:srgbClr val="EBEDF0"/>
                </a:solidFill>
                <a:latin typeface="Arimo"/>
                <a:ea typeface="Arimo"/>
                <a:cs typeface="Arimo"/>
                <a:sym typeface="Arimo"/>
              </a:rPr>
              <a:t>Best case O(n) for sorted data</a:t>
            </a:r>
          </a:p>
          <a:p>
            <a:pPr marL="224688" lvl="1" indent="-112344" algn="l">
              <a:lnSpc>
                <a:spcPts val="2388"/>
              </a:lnSpc>
              <a:buFont typeface="Arial"/>
              <a:buChar char="•"/>
            </a:pPr>
            <a:r>
              <a:rPr lang="en-US" sz="1857">
                <a:solidFill>
                  <a:srgbClr val="EBEDF0"/>
                </a:solidFill>
                <a:latin typeface="Arimo"/>
                <a:ea typeface="Arimo"/>
                <a:cs typeface="Arimo"/>
                <a:sym typeface="Arimo"/>
              </a:rPr>
              <a:t>High swap overhead</a:t>
            </a:r>
          </a:p>
        </p:txBody>
      </p:sp>
      <p:grpSp>
        <p:nvGrpSpPr>
          <p:cNvPr id="17" name="Group 17"/>
          <p:cNvGrpSpPr/>
          <p:nvPr/>
        </p:nvGrpSpPr>
        <p:grpSpPr>
          <a:xfrm>
            <a:off x="7280086" y="2455542"/>
            <a:ext cx="3761437" cy="5510479"/>
            <a:chOff x="0" y="0"/>
            <a:chExt cx="3789299" cy="5551297"/>
          </a:xfrm>
        </p:grpSpPr>
        <p:sp>
          <p:nvSpPr>
            <p:cNvPr id="18" name="Freeform 18"/>
            <p:cNvSpPr/>
            <p:nvPr/>
          </p:nvSpPr>
          <p:spPr>
            <a:xfrm>
              <a:off x="13970" y="13970"/>
              <a:ext cx="3761232" cy="5523230"/>
            </a:xfrm>
            <a:custGeom>
              <a:avLst/>
              <a:gdLst/>
              <a:ahLst/>
              <a:cxnLst/>
              <a:rect l="l" t="t" r="r" b="b"/>
              <a:pathLst>
                <a:path w="3761232" h="5523230">
                  <a:moveTo>
                    <a:pt x="0" y="101600"/>
                  </a:moveTo>
                  <a:cubicBezTo>
                    <a:pt x="0" y="45466"/>
                    <a:pt x="45339" y="0"/>
                    <a:pt x="101346" y="0"/>
                  </a:cubicBezTo>
                  <a:lnTo>
                    <a:pt x="3659886" y="0"/>
                  </a:lnTo>
                  <a:cubicBezTo>
                    <a:pt x="3715893" y="0"/>
                    <a:pt x="3761232" y="45466"/>
                    <a:pt x="3761232" y="101600"/>
                  </a:cubicBezTo>
                  <a:lnTo>
                    <a:pt x="3761232" y="5421630"/>
                  </a:lnTo>
                  <a:cubicBezTo>
                    <a:pt x="3761232" y="5477764"/>
                    <a:pt x="3715893" y="5523230"/>
                    <a:pt x="3659886" y="5523230"/>
                  </a:cubicBezTo>
                  <a:lnTo>
                    <a:pt x="101346" y="5523230"/>
                  </a:lnTo>
                  <a:cubicBezTo>
                    <a:pt x="45339" y="5523230"/>
                    <a:pt x="0" y="5477764"/>
                    <a:pt x="0" y="5421630"/>
                  </a:cubicBezTo>
                  <a:close/>
                </a:path>
              </a:pathLst>
            </a:custGeom>
            <a:solidFill>
              <a:srgbClr val="101620"/>
            </a:solidFill>
          </p:spPr>
        </p:sp>
        <p:sp>
          <p:nvSpPr>
            <p:cNvPr id="19" name="Freeform 19"/>
            <p:cNvSpPr/>
            <p:nvPr/>
          </p:nvSpPr>
          <p:spPr>
            <a:xfrm>
              <a:off x="0" y="0"/>
              <a:ext cx="3789172" cy="5551170"/>
            </a:xfrm>
            <a:custGeom>
              <a:avLst/>
              <a:gdLst/>
              <a:ahLst/>
              <a:cxnLst/>
              <a:rect l="l" t="t" r="r" b="b"/>
              <a:pathLst>
                <a:path w="3789172" h="5551170">
                  <a:moveTo>
                    <a:pt x="0" y="115570"/>
                  </a:moveTo>
                  <a:cubicBezTo>
                    <a:pt x="0" y="51816"/>
                    <a:pt x="51562" y="0"/>
                    <a:pt x="115316" y="0"/>
                  </a:cubicBezTo>
                  <a:lnTo>
                    <a:pt x="3673856" y="0"/>
                  </a:lnTo>
                  <a:lnTo>
                    <a:pt x="3673856" y="13970"/>
                  </a:lnTo>
                  <a:lnTo>
                    <a:pt x="3673856" y="0"/>
                  </a:lnTo>
                  <a:cubicBezTo>
                    <a:pt x="3737610" y="0"/>
                    <a:pt x="3789172" y="51816"/>
                    <a:pt x="3789172" y="115570"/>
                  </a:cubicBezTo>
                  <a:lnTo>
                    <a:pt x="3775202" y="115570"/>
                  </a:lnTo>
                  <a:lnTo>
                    <a:pt x="3789172" y="115570"/>
                  </a:lnTo>
                  <a:lnTo>
                    <a:pt x="3789172" y="5435600"/>
                  </a:lnTo>
                  <a:lnTo>
                    <a:pt x="3775202" y="5435600"/>
                  </a:lnTo>
                  <a:lnTo>
                    <a:pt x="3789172" y="5435600"/>
                  </a:lnTo>
                  <a:cubicBezTo>
                    <a:pt x="3789172" y="5499481"/>
                    <a:pt x="3737610" y="5551170"/>
                    <a:pt x="3673856" y="5551170"/>
                  </a:cubicBezTo>
                  <a:lnTo>
                    <a:pt x="3673856" y="5537200"/>
                  </a:lnTo>
                  <a:lnTo>
                    <a:pt x="3673856" y="5551170"/>
                  </a:lnTo>
                  <a:lnTo>
                    <a:pt x="115316" y="5551170"/>
                  </a:lnTo>
                  <a:lnTo>
                    <a:pt x="115316" y="5537200"/>
                  </a:lnTo>
                  <a:lnTo>
                    <a:pt x="115316" y="5551170"/>
                  </a:lnTo>
                  <a:cubicBezTo>
                    <a:pt x="51562" y="5551170"/>
                    <a:pt x="0" y="5499354"/>
                    <a:pt x="0" y="5435600"/>
                  </a:cubicBezTo>
                  <a:lnTo>
                    <a:pt x="0" y="115570"/>
                  </a:lnTo>
                  <a:lnTo>
                    <a:pt x="13970" y="115570"/>
                  </a:lnTo>
                  <a:lnTo>
                    <a:pt x="0" y="115570"/>
                  </a:lnTo>
                  <a:moveTo>
                    <a:pt x="28067" y="115570"/>
                  </a:moveTo>
                  <a:lnTo>
                    <a:pt x="28067" y="5435600"/>
                  </a:lnTo>
                  <a:lnTo>
                    <a:pt x="13970" y="5435600"/>
                  </a:lnTo>
                  <a:lnTo>
                    <a:pt x="27940" y="5435600"/>
                  </a:lnTo>
                  <a:cubicBezTo>
                    <a:pt x="27940" y="5483987"/>
                    <a:pt x="67056" y="5523230"/>
                    <a:pt x="115316" y="5523230"/>
                  </a:cubicBezTo>
                  <a:lnTo>
                    <a:pt x="3673856" y="5523230"/>
                  </a:lnTo>
                  <a:cubicBezTo>
                    <a:pt x="3722116" y="5523230"/>
                    <a:pt x="3761232" y="5483987"/>
                    <a:pt x="3761232" y="5435600"/>
                  </a:cubicBezTo>
                  <a:lnTo>
                    <a:pt x="3761232" y="115570"/>
                  </a:lnTo>
                  <a:cubicBezTo>
                    <a:pt x="3761232" y="67183"/>
                    <a:pt x="3722116" y="27940"/>
                    <a:pt x="3673856" y="27940"/>
                  </a:cubicBezTo>
                  <a:lnTo>
                    <a:pt x="115316" y="27940"/>
                  </a:lnTo>
                  <a:lnTo>
                    <a:pt x="115316" y="13970"/>
                  </a:lnTo>
                  <a:lnTo>
                    <a:pt x="115316" y="27940"/>
                  </a:lnTo>
                  <a:cubicBezTo>
                    <a:pt x="67056" y="27940"/>
                    <a:pt x="27940" y="67183"/>
                    <a:pt x="27940" y="115570"/>
                  </a:cubicBezTo>
                  <a:close/>
                </a:path>
              </a:pathLst>
            </a:custGeom>
            <a:solidFill>
              <a:srgbClr val="002A80"/>
            </a:solidFill>
          </p:spPr>
        </p:sp>
      </p:grpSp>
      <p:grpSp>
        <p:nvGrpSpPr>
          <p:cNvPr id="20" name="Group 20"/>
          <p:cNvGrpSpPr/>
          <p:nvPr/>
        </p:nvGrpSpPr>
        <p:grpSpPr>
          <a:xfrm>
            <a:off x="7561290" y="2736670"/>
            <a:ext cx="718577" cy="718401"/>
            <a:chOff x="0" y="0"/>
            <a:chExt cx="723900" cy="723722"/>
          </a:xfrm>
        </p:grpSpPr>
        <p:sp>
          <p:nvSpPr>
            <p:cNvPr id="21" name="Freeform 21" descr="preencoded.png"/>
            <p:cNvSpPr/>
            <p:nvPr/>
          </p:nvSpPr>
          <p:spPr>
            <a:xfrm>
              <a:off x="0" y="0"/>
              <a:ext cx="723900" cy="723773"/>
            </a:xfrm>
            <a:custGeom>
              <a:avLst/>
              <a:gdLst/>
              <a:ahLst/>
              <a:cxnLst/>
              <a:rect l="l" t="t" r="r" b="b"/>
              <a:pathLst>
                <a:path w="723900" h="723773">
                  <a:moveTo>
                    <a:pt x="0" y="0"/>
                  </a:moveTo>
                  <a:lnTo>
                    <a:pt x="723900" y="0"/>
                  </a:lnTo>
                  <a:lnTo>
                    <a:pt x="723900" y="723773"/>
                  </a:lnTo>
                  <a:lnTo>
                    <a:pt x="0" y="723773"/>
                  </a:lnTo>
                  <a:lnTo>
                    <a:pt x="0" y="0"/>
                  </a:lnTo>
                  <a:close/>
                </a:path>
              </a:pathLst>
            </a:custGeom>
            <a:blipFill>
              <a:blip r:embed="rId7"/>
              <a:stretch>
                <a:fillRect t="-12" b="-5"/>
              </a:stretch>
            </a:blipFill>
          </p:spPr>
        </p:sp>
      </p:grpSp>
      <p:sp>
        <p:nvSpPr>
          <p:cNvPr id="22" name="Freeform 22" descr="preencoded.png"/>
          <p:cNvSpPr/>
          <p:nvPr/>
        </p:nvSpPr>
        <p:spPr>
          <a:xfrm>
            <a:off x="7758848" y="2934190"/>
            <a:ext cx="323335" cy="323259"/>
          </a:xfrm>
          <a:custGeom>
            <a:avLst/>
            <a:gdLst/>
            <a:ahLst/>
            <a:cxnLst/>
            <a:rect l="l" t="t" r="r" b="b"/>
            <a:pathLst>
              <a:path w="323335" h="323259">
                <a:moveTo>
                  <a:pt x="0" y="0"/>
                </a:moveTo>
                <a:lnTo>
                  <a:pt x="323334" y="0"/>
                </a:lnTo>
                <a:lnTo>
                  <a:pt x="323334" y="323259"/>
                </a:lnTo>
                <a:lnTo>
                  <a:pt x="0" y="323259"/>
                </a:lnTo>
                <a:lnTo>
                  <a:pt x="0" y="0"/>
                </a:lnTo>
                <a:close/>
              </a:path>
            </a:pathLst>
          </a:custGeom>
          <a:blipFill>
            <a:blip r:embed="rId8">
              <a:extLst>
                <a:ext uri="{96DAC541-7B7A-43D3-8B79-37D633B846F1}">
                  <asvg:svgBlip xmlns:asvg="http://schemas.microsoft.com/office/drawing/2016/SVG/main" r:embed="rId9"/>
                </a:ext>
              </a:extLst>
            </a:blip>
            <a:stretch>
              <a:fillRect t="-11" b="-11"/>
            </a:stretch>
          </a:blipFill>
        </p:spPr>
      </p:sp>
      <p:sp>
        <p:nvSpPr>
          <p:cNvPr id="23" name="TextBox 23"/>
          <p:cNvSpPr txBox="1"/>
          <p:nvPr/>
        </p:nvSpPr>
        <p:spPr>
          <a:xfrm>
            <a:off x="7561290" y="3651189"/>
            <a:ext cx="2994425" cy="427266"/>
          </a:xfrm>
          <a:prstGeom prst="rect">
            <a:avLst/>
          </a:prstGeom>
        </p:spPr>
        <p:txBody>
          <a:bodyPr lIns="0" tIns="0" rIns="0" bIns="0" rtlCol="0" anchor="t">
            <a:spAutoFit/>
          </a:bodyPr>
          <a:lstStyle/>
          <a:p>
            <a:pPr algn="l">
              <a:lnSpc>
                <a:spcPts val="3051"/>
              </a:lnSpc>
            </a:pPr>
            <a:r>
              <a:rPr lang="en-US" sz="2322" b="1">
                <a:solidFill>
                  <a:srgbClr val="EBEDF0"/>
                </a:solidFill>
                <a:latin typeface="Arimo Bold"/>
                <a:ea typeface="Arimo Bold"/>
                <a:cs typeface="Arimo Bold"/>
                <a:sym typeface="Arimo Bold"/>
              </a:rPr>
              <a:t>Selection Sort</a:t>
            </a:r>
          </a:p>
        </p:txBody>
      </p:sp>
      <p:sp>
        <p:nvSpPr>
          <p:cNvPr id="24" name="TextBox 24"/>
          <p:cNvSpPr txBox="1"/>
          <p:nvPr/>
        </p:nvSpPr>
        <p:spPr>
          <a:xfrm>
            <a:off x="7561290" y="4180868"/>
            <a:ext cx="3199055" cy="1269893"/>
          </a:xfrm>
          <a:prstGeom prst="rect">
            <a:avLst/>
          </a:prstGeom>
        </p:spPr>
        <p:txBody>
          <a:bodyPr lIns="0" tIns="0" rIns="0" bIns="0" rtlCol="0" anchor="t">
            <a:spAutoFit/>
          </a:bodyPr>
          <a:lstStyle/>
          <a:p>
            <a:pPr algn="l">
              <a:lnSpc>
                <a:spcPts val="2388"/>
              </a:lnSpc>
            </a:pPr>
            <a:r>
              <a:rPr lang="en-US" sz="1857" b="1">
                <a:solidFill>
                  <a:srgbClr val="EBEDF0"/>
                </a:solidFill>
                <a:latin typeface="Arimo Bold"/>
                <a:ea typeface="Arimo Bold"/>
                <a:cs typeface="Arimo Bold"/>
                <a:sym typeface="Arimo Bold"/>
              </a:rPr>
              <a:t>Core Idea:</a:t>
            </a:r>
            <a:r>
              <a:rPr lang="en-US" sz="1857">
                <a:solidFill>
                  <a:srgbClr val="EBEDF0"/>
                </a:solidFill>
                <a:latin typeface="Arimo"/>
                <a:ea typeface="Arimo"/>
                <a:cs typeface="Arimo"/>
                <a:sym typeface="Arimo"/>
              </a:rPr>
              <a:t> Find minimum element and place it at beginning, repeat for remaining elements.</a:t>
            </a:r>
          </a:p>
        </p:txBody>
      </p:sp>
      <p:sp>
        <p:nvSpPr>
          <p:cNvPr id="25" name="TextBox 25"/>
          <p:cNvSpPr txBox="1"/>
          <p:nvPr/>
        </p:nvSpPr>
        <p:spPr>
          <a:xfrm>
            <a:off x="7561290" y="5553162"/>
            <a:ext cx="3199055" cy="1885877"/>
          </a:xfrm>
          <a:prstGeom prst="rect">
            <a:avLst/>
          </a:prstGeom>
        </p:spPr>
        <p:txBody>
          <a:bodyPr lIns="0" tIns="0" rIns="0" bIns="0" rtlCol="0" anchor="t">
            <a:spAutoFit/>
          </a:bodyPr>
          <a:lstStyle/>
          <a:p>
            <a:pPr marL="224688" lvl="1" indent="-112344" algn="l">
              <a:lnSpc>
                <a:spcPts val="2388"/>
              </a:lnSpc>
              <a:buFont typeface="Arial"/>
              <a:buChar char="•"/>
            </a:pPr>
            <a:r>
              <a:rPr lang="en-US" sz="1857">
                <a:solidFill>
                  <a:srgbClr val="EBEDF0"/>
                </a:solidFill>
                <a:latin typeface="Arimo"/>
                <a:ea typeface="Arimo"/>
                <a:cs typeface="Arimo"/>
                <a:sym typeface="Arimo"/>
              </a:rPr>
              <a:t>Always O(n²) comparisons</a:t>
            </a:r>
          </a:p>
          <a:p>
            <a:pPr marL="224688" lvl="1" indent="-112344" algn="l">
              <a:lnSpc>
                <a:spcPts val="2388"/>
              </a:lnSpc>
              <a:buFont typeface="Arial"/>
              <a:buChar char="•"/>
            </a:pPr>
            <a:r>
              <a:rPr lang="en-US" sz="1857">
                <a:solidFill>
                  <a:srgbClr val="EBEDF0"/>
                </a:solidFill>
                <a:latin typeface="Arimo"/>
                <a:ea typeface="Arimo"/>
                <a:cs typeface="Arimo"/>
                <a:sym typeface="Arimo"/>
              </a:rPr>
              <a:t>Minimises swaps (O(n))</a:t>
            </a:r>
          </a:p>
          <a:p>
            <a:pPr marL="224688" lvl="1" indent="-112344" algn="l">
              <a:lnSpc>
                <a:spcPts val="2388"/>
              </a:lnSpc>
              <a:buFont typeface="Arial"/>
              <a:buChar char="•"/>
            </a:pPr>
            <a:r>
              <a:rPr lang="en-US" sz="1857">
                <a:solidFill>
                  <a:srgbClr val="EBEDF0"/>
                </a:solidFill>
                <a:latin typeface="Arimo"/>
                <a:ea typeface="Arimo"/>
                <a:cs typeface="Arimo"/>
                <a:sym typeface="Arimo"/>
              </a:rPr>
              <a:t>Not stable</a:t>
            </a:r>
          </a:p>
          <a:p>
            <a:pPr marL="224688" lvl="1" indent="-112344" algn="l">
              <a:lnSpc>
                <a:spcPts val="2388"/>
              </a:lnSpc>
              <a:buFont typeface="Arial"/>
              <a:buChar char="•"/>
            </a:pPr>
            <a:r>
              <a:rPr lang="en-US" sz="1857">
                <a:solidFill>
                  <a:srgbClr val="EBEDF0"/>
                </a:solidFill>
                <a:latin typeface="Arimo"/>
                <a:ea typeface="Arimo"/>
                <a:cs typeface="Arimo"/>
                <a:sym typeface="Arimo"/>
              </a:rPr>
              <a:t>Fixed comparisons regardless of input</a:t>
            </a:r>
          </a:p>
        </p:txBody>
      </p:sp>
      <p:grpSp>
        <p:nvGrpSpPr>
          <p:cNvPr id="26" name="Group 26"/>
          <p:cNvGrpSpPr/>
          <p:nvPr/>
        </p:nvGrpSpPr>
        <p:grpSpPr>
          <a:xfrm>
            <a:off x="11247994" y="2455542"/>
            <a:ext cx="3761437" cy="5510479"/>
            <a:chOff x="0" y="0"/>
            <a:chExt cx="3789299" cy="5551297"/>
          </a:xfrm>
        </p:grpSpPr>
        <p:sp>
          <p:nvSpPr>
            <p:cNvPr id="27" name="Freeform 27"/>
            <p:cNvSpPr/>
            <p:nvPr/>
          </p:nvSpPr>
          <p:spPr>
            <a:xfrm>
              <a:off x="13970" y="13970"/>
              <a:ext cx="3761232" cy="5523230"/>
            </a:xfrm>
            <a:custGeom>
              <a:avLst/>
              <a:gdLst/>
              <a:ahLst/>
              <a:cxnLst/>
              <a:rect l="l" t="t" r="r" b="b"/>
              <a:pathLst>
                <a:path w="3761232" h="5523230">
                  <a:moveTo>
                    <a:pt x="0" y="101600"/>
                  </a:moveTo>
                  <a:cubicBezTo>
                    <a:pt x="0" y="45466"/>
                    <a:pt x="45339" y="0"/>
                    <a:pt x="101346" y="0"/>
                  </a:cubicBezTo>
                  <a:lnTo>
                    <a:pt x="3659886" y="0"/>
                  </a:lnTo>
                  <a:cubicBezTo>
                    <a:pt x="3715893" y="0"/>
                    <a:pt x="3761232" y="45466"/>
                    <a:pt x="3761232" y="101600"/>
                  </a:cubicBezTo>
                  <a:lnTo>
                    <a:pt x="3761232" y="5421630"/>
                  </a:lnTo>
                  <a:cubicBezTo>
                    <a:pt x="3761232" y="5477764"/>
                    <a:pt x="3715893" y="5523230"/>
                    <a:pt x="3659886" y="5523230"/>
                  </a:cubicBezTo>
                  <a:lnTo>
                    <a:pt x="101346" y="5523230"/>
                  </a:lnTo>
                  <a:cubicBezTo>
                    <a:pt x="45339" y="5523230"/>
                    <a:pt x="0" y="5477764"/>
                    <a:pt x="0" y="5421630"/>
                  </a:cubicBezTo>
                  <a:close/>
                </a:path>
              </a:pathLst>
            </a:custGeom>
            <a:solidFill>
              <a:srgbClr val="101620"/>
            </a:solidFill>
          </p:spPr>
        </p:sp>
        <p:sp>
          <p:nvSpPr>
            <p:cNvPr id="28" name="Freeform 28"/>
            <p:cNvSpPr/>
            <p:nvPr/>
          </p:nvSpPr>
          <p:spPr>
            <a:xfrm>
              <a:off x="0" y="0"/>
              <a:ext cx="3789172" cy="5551170"/>
            </a:xfrm>
            <a:custGeom>
              <a:avLst/>
              <a:gdLst/>
              <a:ahLst/>
              <a:cxnLst/>
              <a:rect l="l" t="t" r="r" b="b"/>
              <a:pathLst>
                <a:path w="3789172" h="5551170">
                  <a:moveTo>
                    <a:pt x="0" y="115570"/>
                  </a:moveTo>
                  <a:cubicBezTo>
                    <a:pt x="0" y="51816"/>
                    <a:pt x="51562" y="0"/>
                    <a:pt x="115316" y="0"/>
                  </a:cubicBezTo>
                  <a:lnTo>
                    <a:pt x="3673856" y="0"/>
                  </a:lnTo>
                  <a:lnTo>
                    <a:pt x="3673856" y="13970"/>
                  </a:lnTo>
                  <a:lnTo>
                    <a:pt x="3673856" y="0"/>
                  </a:lnTo>
                  <a:cubicBezTo>
                    <a:pt x="3737610" y="0"/>
                    <a:pt x="3789172" y="51816"/>
                    <a:pt x="3789172" y="115570"/>
                  </a:cubicBezTo>
                  <a:lnTo>
                    <a:pt x="3775202" y="115570"/>
                  </a:lnTo>
                  <a:lnTo>
                    <a:pt x="3789172" y="115570"/>
                  </a:lnTo>
                  <a:lnTo>
                    <a:pt x="3789172" y="5435600"/>
                  </a:lnTo>
                  <a:lnTo>
                    <a:pt x="3775202" y="5435600"/>
                  </a:lnTo>
                  <a:lnTo>
                    <a:pt x="3789172" y="5435600"/>
                  </a:lnTo>
                  <a:cubicBezTo>
                    <a:pt x="3789172" y="5499481"/>
                    <a:pt x="3737610" y="5551170"/>
                    <a:pt x="3673856" y="5551170"/>
                  </a:cubicBezTo>
                  <a:lnTo>
                    <a:pt x="3673856" y="5537200"/>
                  </a:lnTo>
                  <a:lnTo>
                    <a:pt x="3673856" y="5551170"/>
                  </a:lnTo>
                  <a:lnTo>
                    <a:pt x="115316" y="5551170"/>
                  </a:lnTo>
                  <a:lnTo>
                    <a:pt x="115316" y="5537200"/>
                  </a:lnTo>
                  <a:lnTo>
                    <a:pt x="115316" y="5551170"/>
                  </a:lnTo>
                  <a:cubicBezTo>
                    <a:pt x="51562" y="5551170"/>
                    <a:pt x="0" y="5499354"/>
                    <a:pt x="0" y="5435600"/>
                  </a:cubicBezTo>
                  <a:lnTo>
                    <a:pt x="0" y="115570"/>
                  </a:lnTo>
                  <a:lnTo>
                    <a:pt x="13970" y="115570"/>
                  </a:lnTo>
                  <a:lnTo>
                    <a:pt x="0" y="115570"/>
                  </a:lnTo>
                  <a:moveTo>
                    <a:pt x="28067" y="115570"/>
                  </a:moveTo>
                  <a:lnTo>
                    <a:pt x="28067" y="5435600"/>
                  </a:lnTo>
                  <a:lnTo>
                    <a:pt x="13970" y="5435600"/>
                  </a:lnTo>
                  <a:lnTo>
                    <a:pt x="27940" y="5435600"/>
                  </a:lnTo>
                  <a:cubicBezTo>
                    <a:pt x="27940" y="5483987"/>
                    <a:pt x="67056" y="5523230"/>
                    <a:pt x="115316" y="5523230"/>
                  </a:cubicBezTo>
                  <a:lnTo>
                    <a:pt x="3673856" y="5523230"/>
                  </a:lnTo>
                  <a:cubicBezTo>
                    <a:pt x="3722116" y="5523230"/>
                    <a:pt x="3761232" y="5483987"/>
                    <a:pt x="3761232" y="5435600"/>
                  </a:cubicBezTo>
                  <a:lnTo>
                    <a:pt x="3761232" y="115570"/>
                  </a:lnTo>
                  <a:cubicBezTo>
                    <a:pt x="3761232" y="67183"/>
                    <a:pt x="3722116" y="27940"/>
                    <a:pt x="3673856" y="27940"/>
                  </a:cubicBezTo>
                  <a:lnTo>
                    <a:pt x="115316" y="27940"/>
                  </a:lnTo>
                  <a:lnTo>
                    <a:pt x="115316" y="13970"/>
                  </a:lnTo>
                  <a:lnTo>
                    <a:pt x="115316" y="27940"/>
                  </a:lnTo>
                  <a:cubicBezTo>
                    <a:pt x="67056" y="27940"/>
                    <a:pt x="27940" y="67183"/>
                    <a:pt x="27940" y="115570"/>
                  </a:cubicBezTo>
                  <a:close/>
                </a:path>
              </a:pathLst>
            </a:custGeom>
            <a:solidFill>
              <a:srgbClr val="002A80"/>
            </a:solidFill>
          </p:spPr>
        </p:sp>
      </p:grpSp>
      <p:grpSp>
        <p:nvGrpSpPr>
          <p:cNvPr id="29" name="Group 29"/>
          <p:cNvGrpSpPr/>
          <p:nvPr/>
        </p:nvGrpSpPr>
        <p:grpSpPr>
          <a:xfrm>
            <a:off x="11529197" y="2736670"/>
            <a:ext cx="718577" cy="718401"/>
            <a:chOff x="0" y="0"/>
            <a:chExt cx="723900" cy="723722"/>
          </a:xfrm>
        </p:grpSpPr>
        <p:sp>
          <p:nvSpPr>
            <p:cNvPr id="30" name="Freeform 30" descr="preencoded.png"/>
            <p:cNvSpPr/>
            <p:nvPr/>
          </p:nvSpPr>
          <p:spPr>
            <a:xfrm>
              <a:off x="0" y="0"/>
              <a:ext cx="723900" cy="723773"/>
            </a:xfrm>
            <a:custGeom>
              <a:avLst/>
              <a:gdLst/>
              <a:ahLst/>
              <a:cxnLst/>
              <a:rect l="l" t="t" r="r" b="b"/>
              <a:pathLst>
                <a:path w="723900" h="723773">
                  <a:moveTo>
                    <a:pt x="0" y="0"/>
                  </a:moveTo>
                  <a:lnTo>
                    <a:pt x="723900" y="0"/>
                  </a:lnTo>
                  <a:lnTo>
                    <a:pt x="723900" y="723773"/>
                  </a:lnTo>
                  <a:lnTo>
                    <a:pt x="0" y="723773"/>
                  </a:lnTo>
                  <a:lnTo>
                    <a:pt x="0" y="0"/>
                  </a:lnTo>
                  <a:close/>
                </a:path>
              </a:pathLst>
            </a:custGeom>
            <a:blipFill>
              <a:blip r:embed="rId10"/>
              <a:stretch>
                <a:fillRect t="-12" b="-5"/>
              </a:stretch>
            </a:blipFill>
          </p:spPr>
        </p:sp>
      </p:grpSp>
      <p:sp>
        <p:nvSpPr>
          <p:cNvPr id="31" name="Freeform 31" descr="preencoded.png"/>
          <p:cNvSpPr/>
          <p:nvPr/>
        </p:nvSpPr>
        <p:spPr>
          <a:xfrm>
            <a:off x="11726756" y="2934190"/>
            <a:ext cx="323335" cy="323259"/>
          </a:xfrm>
          <a:custGeom>
            <a:avLst/>
            <a:gdLst/>
            <a:ahLst/>
            <a:cxnLst/>
            <a:rect l="l" t="t" r="r" b="b"/>
            <a:pathLst>
              <a:path w="323335" h="323259">
                <a:moveTo>
                  <a:pt x="0" y="0"/>
                </a:moveTo>
                <a:lnTo>
                  <a:pt x="323334" y="0"/>
                </a:lnTo>
                <a:lnTo>
                  <a:pt x="323334" y="323259"/>
                </a:lnTo>
                <a:lnTo>
                  <a:pt x="0" y="323259"/>
                </a:lnTo>
                <a:lnTo>
                  <a:pt x="0" y="0"/>
                </a:lnTo>
                <a:close/>
              </a:path>
            </a:pathLst>
          </a:custGeom>
          <a:blipFill>
            <a:blip r:embed="rId11">
              <a:extLst>
                <a:ext uri="{96DAC541-7B7A-43D3-8B79-37D633B846F1}">
                  <asvg:svgBlip xmlns:asvg="http://schemas.microsoft.com/office/drawing/2016/SVG/main" r:embed="rId12"/>
                </a:ext>
              </a:extLst>
            </a:blip>
            <a:stretch>
              <a:fillRect t="-11555" b="-11551"/>
            </a:stretch>
          </a:blipFill>
        </p:spPr>
      </p:sp>
      <p:sp>
        <p:nvSpPr>
          <p:cNvPr id="32" name="TextBox 32"/>
          <p:cNvSpPr txBox="1"/>
          <p:nvPr/>
        </p:nvSpPr>
        <p:spPr>
          <a:xfrm>
            <a:off x="11529197" y="3651189"/>
            <a:ext cx="2994425" cy="427266"/>
          </a:xfrm>
          <a:prstGeom prst="rect">
            <a:avLst/>
          </a:prstGeom>
        </p:spPr>
        <p:txBody>
          <a:bodyPr lIns="0" tIns="0" rIns="0" bIns="0" rtlCol="0" anchor="t">
            <a:spAutoFit/>
          </a:bodyPr>
          <a:lstStyle/>
          <a:p>
            <a:pPr algn="l">
              <a:lnSpc>
                <a:spcPts val="3051"/>
              </a:lnSpc>
            </a:pPr>
            <a:r>
              <a:rPr lang="en-US" sz="2322" b="1">
                <a:solidFill>
                  <a:srgbClr val="EBEDF0"/>
                </a:solidFill>
                <a:latin typeface="Arimo Bold"/>
                <a:ea typeface="Arimo Bold"/>
                <a:cs typeface="Arimo Bold"/>
                <a:sym typeface="Arimo Bold"/>
              </a:rPr>
              <a:t>Insertion Sort</a:t>
            </a:r>
          </a:p>
        </p:txBody>
      </p:sp>
      <p:sp>
        <p:nvSpPr>
          <p:cNvPr id="33" name="TextBox 33"/>
          <p:cNvSpPr txBox="1"/>
          <p:nvPr/>
        </p:nvSpPr>
        <p:spPr>
          <a:xfrm>
            <a:off x="11529197" y="4180868"/>
            <a:ext cx="3199055" cy="1269893"/>
          </a:xfrm>
          <a:prstGeom prst="rect">
            <a:avLst/>
          </a:prstGeom>
        </p:spPr>
        <p:txBody>
          <a:bodyPr lIns="0" tIns="0" rIns="0" bIns="0" rtlCol="0" anchor="t">
            <a:spAutoFit/>
          </a:bodyPr>
          <a:lstStyle/>
          <a:p>
            <a:pPr algn="l">
              <a:lnSpc>
                <a:spcPts val="2388"/>
              </a:lnSpc>
            </a:pPr>
            <a:r>
              <a:rPr lang="en-US" sz="1857" b="1">
                <a:solidFill>
                  <a:srgbClr val="EBEDF0"/>
                </a:solidFill>
                <a:latin typeface="Arimo Bold"/>
                <a:ea typeface="Arimo Bold"/>
                <a:cs typeface="Arimo Bold"/>
                <a:sym typeface="Arimo Bold"/>
              </a:rPr>
              <a:t>Core Idea:</a:t>
            </a:r>
            <a:r>
              <a:rPr lang="en-US" sz="1857">
                <a:solidFill>
                  <a:srgbClr val="EBEDF0"/>
                </a:solidFill>
                <a:latin typeface="Arimo"/>
                <a:ea typeface="Arimo"/>
                <a:cs typeface="Arimo"/>
                <a:sym typeface="Arimo"/>
              </a:rPr>
              <a:t> Build sorted array one element at a time by inserting each element into correct position.</a:t>
            </a:r>
          </a:p>
        </p:txBody>
      </p:sp>
      <p:sp>
        <p:nvSpPr>
          <p:cNvPr id="34" name="TextBox 34"/>
          <p:cNvSpPr txBox="1"/>
          <p:nvPr/>
        </p:nvSpPr>
        <p:spPr>
          <a:xfrm>
            <a:off x="11529197" y="5553162"/>
            <a:ext cx="3199055" cy="1577910"/>
          </a:xfrm>
          <a:prstGeom prst="rect">
            <a:avLst/>
          </a:prstGeom>
        </p:spPr>
        <p:txBody>
          <a:bodyPr lIns="0" tIns="0" rIns="0" bIns="0" rtlCol="0" anchor="t">
            <a:spAutoFit/>
          </a:bodyPr>
          <a:lstStyle/>
          <a:p>
            <a:pPr marL="224688" lvl="1" indent="-112344" algn="l">
              <a:lnSpc>
                <a:spcPts val="2388"/>
              </a:lnSpc>
              <a:buFont typeface="Arial"/>
              <a:buChar char="•"/>
            </a:pPr>
            <a:r>
              <a:rPr lang="en-US" sz="1857">
                <a:solidFill>
                  <a:srgbClr val="EBEDF0"/>
                </a:solidFill>
                <a:latin typeface="Arimo"/>
                <a:ea typeface="Arimo"/>
                <a:cs typeface="Arimo"/>
                <a:sym typeface="Arimo"/>
              </a:rPr>
              <a:t>Adaptive: O(n) for nearly sorted data</a:t>
            </a:r>
          </a:p>
          <a:p>
            <a:pPr marL="224688" lvl="1" indent="-112344" algn="l">
              <a:lnSpc>
                <a:spcPts val="2388"/>
              </a:lnSpc>
              <a:buFont typeface="Arial"/>
              <a:buChar char="•"/>
            </a:pPr>
            <a:r>
              <a:rPr lang="en-US" sz="1857">
                <a:solidFill>
                  <a:srgbClr val="EBEDF0"/>
                </a:solidFill>
                <a:latin typeface="Arimo"/>
                <a:ea typeface="Arimo"/>
                <a:cs typeface="Arimo"/>
                <a:sym typeface="Arimo"/>
              </a:rPr>
              <a:t>Stable and online</a:t>
            </a:r>
          </a:p>
          <a:p>
            <a:pPr marL="224688" lvl="1" indent="-112344" algn="l">
              <a:lnSpc>
                <a:spcPts val="2388"/>
              </a:lnSpc>
              <a:buFont typeface="Arial"/>
              <a:buChar char="•"/>
            </a:pPr>
            <a:r>
              <a:rPr lang="en-US" sz="1857">
                <a:solidFill>
                  <a:srgbClr val="EBEDF0"/>
                </a:solidFill>
                <a:latin typeface="Arimo"/>
                <a:ea typeface="Arimo"/>
                <a:cs typeface="Arimo"/>
                <a:sym typeface="Arimo"/>
              </a:rPr>
              <a:t>Low overhead</a:t>
            </a:r>
          </a:p>
          <a:p>
            <a:pPr marL="224688" lvl="1" indent="-112344" algn="l">
              <a:lnSpc>
                <a:spcPts val="2388"/>
              </a:lnSpc>
              <a:buFont typeface="Arial"/>
              <a:buChar char="•"/>
            </a:pPr>
            <a:r>
              <a:rPr lang="en-US" sz="1857">
                <a:solidFill>
                  <a:srgbClr val="EBEDF0"/>
                </a:solidFill>
                <a:latin typeface="Arimo"/>
                <a:ea typeface="Arimo"/>
                <a:cs typeface="Arimo"/>
                <a:sym typeface="Arimo"/>
              </a:rPr>
              <a:t>Best for small inputs</a:t>
            </a:r>
          </a:p>
        </p:txBody>
      </p:sp>
      <p:grpSp>
        <p:nvGrpSpPr>
          <p:cNvPr id="35" name="Group 35"/>
          <p:cNvGrpSpPr/>
          <p:nvPr/>
        </p:nvGrpSpPr>
        <p:grpSpPr>
          <a:xfrm>
            <a:off x="3326084" y="7478069"/>
            <a:ext cx="11669454" cy="1240365"/>
            <a:chOff x="0" y="0"/>
            <a:chExt cx="11755895" cy="1249553"/>
          </a:xfrm>
        </p:grpSpPr>
        <p:sp>
          <p:nvSpPr>
            <p:cNvPr id="36" name="Freeform 36"/>
            <p:cNvSpPr/>
            <p:nvPr/>
          </p:nvSpPr>
          <p:spPr>
            <a:xfrm>
              <a:off x="0" y="0"/>
              <a:ext cx="11755882" cy="1249553"/>
            </a:xfrm>
            <a:custGeom>
              <a:avLst/>
              <a:gdLst/>
              <a:ahLst/>
              <a:cxnLst/>
              <a:rect l="l" t="t" r="r" b="b"/>
              <a:pathLst>
                <a:path w="11755882" h="1249553">
                  <a:moveTo>
                    <a:pt x="0" y="101346"/>
                  </a:moveTo>
                  <a:cubicBezTo>
                    <a:pt x="0" y="45339"/>
                    <a:pt x="45339" y="0"/>
                    <a:pt x="101346" y="0"/>
                  </a:cubicBezTo>
                  <a:lnTo>
                    <a:pt x="11654536" y="0"/>
                  </a:lnTo>
                  <a:cubicBezTo>
                    <a:pt x="11710543" y="0"/>
                    <a:pt x="11755882" y="45339"/>
                    <a:pt x="11755882" y="101346"/>
                  </a:cubicBezTo>
                  <a:lnTo>
                    <a:pt x="11755882" y="1148207"/>
                  </a:lnTo>
                  <a:cubicBezTo>
                    <a:pt x="11755882" y="1204214"/>
                    <a:pt x="11710543" y="1249553"/>
                    <a:pt x="11654536" y="1249553"/>
                  </a:cubicBezTo>
                  <a:lnTo>
                    <a:pt x="101346" y="1249553"/>
                  </a:lnTo>
                  <a:cubicBezTo>
                    <a:pt x="45339" y="1249553"/>
                    <a:pt x="0" y="1204214"/>
                    <a:pt x="0" y="1148207"/>
                  </a:cubicBezTo>
                  <a:close/>
                </a:path>
              </a:pathLst>
            </a:custGeom>
            <a:solidFill>
              <a:srgbClr val="00194D"/>
            </a:solidFill>
          </p:spPr>
        </p:sp>
      </p:grpSp>
      <p:grpSp>
        <p:nvGrpSpPr>
          <p:cNvPr id="37" name="Group 37"/>
          <p:cNvGrpSpPr/>
          <p:nvPr/>
        </p:nvGrpSpPr>
        <p:grpSpPr>
          <a:xfrm>
            <a:off x="3565572" y="7804038"/>
            <a:ext cx="299445" cy="239425"/>
            <a:chOff x="0" y="0"/>
            <a:chExt cx="301663" cy="241198"/>
          </a:xfrm>
        </p:grpSpPr>
        <p:sp>
          <p:nvSpPr>
            <p:cNvPr id="38" name="Freeform 38" descr="preencoded.png"/>
            <p:cNvSpPr/>
            <p:nvPr/>
          </p:nvSpPr>
          <p:spPr>
            <a:xfrm>
              <a:off x="0" y="0"/>
              <a:ext cx="301625" cy="241173"/>
            </a:xfrm>
            <a:custGeom>
              <a:avLst/>
              <a:gdLst/>
              <a:ahLst/>
              <a:cxnLst/>
              <a:rect l="l" t="t" r="r" b="b"/>
              <a:pathLst>
                <a:path w="301625" h="241173">
                  <a:moveTo>
                    <a:pt x="0" y="0"/>
                  </a:moveTo>
                  <a:lnTo>
                    <a:pt x="301625" y="0"/>
                  </a:lnTo>
                  <a:lnTo>
                    <a:pt x="301625" y="241173"/>
                  </a:lnTo>
                  <a:lnTo>
                    <a:pt x="0" y="241173"/>
                  </a:lnTo>
                  <a:lnTo>
                    <a:pt x="0" y="0"/>
                  </a:lnTo>
                  <a:close/>
                </a:path>
              </a:pathLst>
            </a:custGeom>
            <a:blipFill>
              <a:blip r:embed="rId13"/>
              <a:stretch>
                <a:fillRect l="-560" r="-576" b="-10"/>
              </a:stretch>
            </a:blipFill>
          </p:spPr>
        </p:sp>
      </p:grpSp>
      <p:sp>
        <p:nvSpPr>
          <p:cNvPr id="39" name="TextBox 39"/>
          <p:cNvSpPr txBox="1"/>
          <p:nvPr/>
        </p:nvSpPr>
        <p:spPr>
          <a:xfrm>
            <a:off x="4104505" y="7734018"/>
            <a:ext cx="10651546" cy="653996"/>
          </a:xfrm>
          <a:prstGeom prst="rect">
            <a:avLst/>
          </a:prstGeom>
        </p:spPr>
        <p:txBody>
          <a:bodyPr lIns="0" tIns="0" rIns="0" bIns="0" rtlCol="0" anchor="t">
            <a:spAutoFit/>
          </a:bodyPr>
          <a:lstStyle/>
          <a:p>
            <a:pPr algn="l">
              <a:lnSpc>
                <a:spcPts val="2388"/>
              </a:lnSpc>
            </a:pPr>
            <a:r>
              <a:rPr lang="en-US" sz="1857" b="1">
                <a:solidFill>
                  <a:srgbClr val="FFFFFF"/>
                </a:solidFill>
                <a:latin typeface="Arimo Bold"/>
                <a:ea typeface="Arimo Bold"/>
                <a:cs typeface="Arimo Bold"/>
                <a:sym typeface="Arimo Bold"/>
              </a:rPr>
              <a:t>Why O(n²) Algorithms Still Matter:</a:t>
            </a:r>
            <a:r>
              <a:rPr lang="en-US" sz="1857">
                <a:solidFill>
                  <a:srgbClr val="FFFFFF"/>
                </a:solidFill>
                <a:latin typeface="Arimo"/>
                <a:ea typeface="Arimo"/>
                <a:cs typeface="Arimo"/>
                <a:sym typeface="Arimo"/>
              </a:rPr>
              <a:t> Low overhead, excellent for small or nearly sorted datasets, commonly used as base cases in hybrid algorithms like Introsort.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87706" y="1298"/>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sp>
      </p:grpSp>
      <p:sp>
        <p:nvSpPr>
          <p:cNvPr id="6" name="TextBox 6"/>
          <p:cNvSpPr txBox="1"/>
          <p:nvPr/>
        </p:nvSpPr>
        <p:spPr>
          <a:xfrm>
            <a:off x="3283612" y="700344"/>
            <a:ext cx="7771059" cy="796074"/>
          </a:xfrm>
          <a:prstGeom prst="rect">
            <a:avLst/>
          </a:prstGeom>
        </p:spPr>
        <p:txBody>
          <a:bodyPr lIns="0" tIns="0" rIns="0" bIns="0" rtlCol="0" anchor="t">
            <a:spAutoFit/>
          </a:bodyPr>
          <a:lstStyle/>
          <a:p>
            <a:pPr algn="l">
              <a:lnSpc>
                <a:spcPts val="5771"/>
              </a:lnSpc>
            </a:pPr>
            <a:r>
              <a:rPr lang="en-US" sz="4445" b="1">
                <a:solidFill>
                  <a:srgbClr val="F2F5FA"/>
                </a:solidFill>
                <a:latin typeface="Arimo Bold"/>
                <a:ea typeface="Arimo Bold"/>
                <a:cs typeface="Arimo Bold"/>
                <a:sym typeface="Arimo Bold"/>
              </a:rPr>
              <a:t>Efficient Sorting Algorithms</a:t>
            </a:r>
          </a:p>
        </p:txBody>
      </p:sp>
      <p:sp>
        <p:nvSpPr>
          <p:cNvPr id="7" name="TextBox 7"/>
          <p:cNvSpPr txBox="1"/>
          <p:nvPr/>
        </p:nvSpPr>
        <p:spPr>
          <a:xfrm>
            <a:off x="3283612" y="1542682"/>
            <a:ext cx="6473914" cy="407512"/>
          </a:xfrm>
          <a:prstGeom prst="rect">
            <a:avLst/>
          </a:prstGeom>
        </p:spPr>
        <p:txBody>
          <a:bodyPr lIns="0" tIns="0" rIns="0" bIns="0" rtlCol="0" anchor="t">
            <a:spAutoFit/>
          </a:bodyPr>
          <a:lstStyle/>
          <a:p>
            <a:pPr algn="l">
              <a:lnSpc>
                <a:spcPts val="2852"/>
              </a:lnSpc>
            </a:pPr>
            <a:r>
              <a:rPr lang="en-US" sz="2189" b="1">
                <a:solidFill>
                  <a:srgbClr val="F2F5FA"/>
                </a:solidFill>
                <a:latin typeface="Arimo Bold"/>
                <a:ea typeface="Arimo Bold"/>
                <a:cs typeface="Arimo Bold"/>
                <a:sym typeface="Arimo Bold"/>
              </a:rPr>
              <a:t>Divide &amp; Conquer and Heap-based Approaches</a:t>
            </a:r>
          </a:p>
        </p:txBody>
      </p:sp>
      <p:grpSp>
        <p:nvGrpSpPr>
          <p:cNvPr id="8" name="Group 8"/>
          <p:cNvGrpSpPr/>
          <p:nvPr/>
        </p:nvGrpSpPr>
        <p:grpSpPr>
          <a:xfrm>
            <a:off x="3269707" y="2252916"/>
            <a:ext cx="5799435" cy="3092290"/>
            <a:chOff x="0" y="0"/>
            <a:chExt cx="5842394" cy="3115196"/>
          </a:xfrm>
        </p:grpSpPr>
        <p:sp>
          <p:nvSpPr>
            <p:cNvPr id="9" name="Freeform 9"/>
            <p:cNvSpPr/>
            <p:nvPr/>
          </p:nvSpPr>
          <p:spPr>
            <a:xfrm>
              <a:off x="13970" y="13970"/>
              <a:ext cx="5814441" cy="3087243"/>
            </a:xfrm>
            <a:custGeom>
              <a:avLst/>
              <a:gdLst/>
              <a:ahLst/>
              <a:cxnLst/>
              <a:rect l="l" t="t" r="r" b="b"/>
              <a:pathLst>
                <a:path w="5814441" h="3087243">
                  <a:moveTo>
                    <a:pt x="0" y="96266"/>
                  </a:moveTo>
                  <a:cubicBezTo>
                    <a:pt x="0" y="43180"/>
                    <a:pt x="43307" y="0"/>
                    <a:pt x="96647" y="0"/>
                  </a:cubicBezTo>
                  <a:lnTo>
                    <a:pt x="5717794" y="0"/>
                  </a:lnTo>
                  <a:cubicBezTo>
                    <a:pt x="5771134" y="0"/>
                    <a:pt x="5814441" y="43053"/>
                    <a:pt x="5814441" y="96266"/>
                  </a:cubicBezTo>
                  <a:lnTo>
                    <a:pt x="5814441" y="2990977"/>
                  </a:lnTo>
                  <a:cubicBezTo>
                    <a:pt x="5814441" y="3044063"/>
                    <a:pt x="5771134" y="3087243"/>
                    <a:pt x="5717794" y="3087243"/>
                  </a:cubicBezTo>
                  <a:lnTo>
                    <a:pt x="96647" y="3087243"/>
                  </a:lnTo>
                  <a:cubicBezTo>
                    <a:pt x="43307" y="3087243"/>
                    <a:pt x="0" y="3044190"/>
                    <a:pt x="0" y="2990977"/>
                  </a:cubicBezTo>
                  <a:close/>
                </a:path>
              </a:pathLst>
            </a:custGeom>
            <a:solidFill>
              <a:srgbClr val="101620"/>
            </a:solidFill>
          </p:spPr>
        </p:sp>
        <p:sp>
          <p:nvSpPr>
            <p:cNvPr id="10" name="Freeform 10"/>
            <p:cNvSpPr/>
            <p:nvPr/>
          </p:nvSpPr>
          <p:spPr>
            <a:xfrm>
              <a:off x="0" y="0"/>
              <a:ext cx="5842381" cy="3115183"/>
            </a:xfrm>
            <a:custGeom>
              <a:avLst/>
              <a:gdLst/>
              <a:ahLst/>
              <a:cxnLst/>
              <a:rect l="l" t="t" r="r" b="b"/>
              <a:pathLst>
                <a:path w="5842381" h="3115183">
                  <a:moveTo>
                    <a:pt x="0" y="110236"/>
                  </a:moveTo>
                  <a:cubicBezTo>
                    <a:pt x="0" y="49276"/>
                    <a:pt x="49530" y="0"/>
                    <a:pt x="110617" y="0"/>
                  </a:cubicBezTo>
                  <a:lnTo>
                    <a:pt x="5731764" y="0"/>
                  </a:lnTo>
                  <a:lnTo>
                    <a:pt x="5731764" y="13970"/>
                  </a:lnTo>
                  <a:lnTo>
                    <a:pt x="5731764" y="0"/>
                  </a:lnTo>
                  <a:cubicBezTo>
                    <a:pt x="5792851" y="0"/>
                    <a:pt x="5842381" y="49276"/>
                    <a:pt x="5842381" y="110236"/>
                  </a:cubicBezTo>
                  <a:lnTo>
                    <a:pt x="5828411" y="110236"/>
                  </a:lnTo>
                  <a:lnTo>
                    <a:pt x="5842381" y="110236"/>
                  </a:lnTo>
                  <a:lnTo>
                    <a:pt x="5842381" y="3004947"/>
                  </a:lnTo>
                  <a:lnTo>
                    <a:pt x="5828411" y="3004947"/>
                  </a:lnTo>
                  <a:lnTo>
                    <a:pt x="5842381" y="3004947"/>
                  </a:lnTo>
                  <a:cubicBezTo>
                    <a:pt x="5842381" y="3065907"/>
                    <a:pt x="5792851" y="3115183"/>
                    <a:pt x="5731764" y="3115183"/>
                  </a:cubicBezTo>
                  <a:lnTo>
                    <a:pt x="5731764" y="3101213"/>
                  </a:lnTo>
                  <a:lnTo>
                    <a:pt x="5731764" y="3115183"/>
                  </a:lnTo>
                  <a:lnTo>
                    <a:pt x="110617" y="3115183"/>
                  </a:lnTo>
                  <a:lnTo>
                    <a:pt x="110617" y="3101213"/>
                  </a:lnTo>
                  <a:lnTo>
                    <a:pt x="110617" y="3115183"/>
                  </a:lnTo>
                  <a:cubicBezTo>
                    <a:pt x="49530" y="3115183"/>
                    <a:pt x="0" y="3065907"/>
                    <a:pt x="0" y="3004947"/>
                  </a:cubicBezTo>
                  <a:lnTo>
                    <a:pt x="0" y="110236"/>
                  </a:lnTo>
                  <a:lnTo>
                    <a:pt x="13970" y="110236"/>
                  </a:lnTo>
                  <a:lnTo>
                    <a:pt x="0" y="110236"/>
                  </a:lnTo>
                  <a:moveTo>
                    <a:pt x="28067" y="110236"/>
                  </a:moveTo>
                  <a:lnTo>
                    <a:pt x="28067" y="3004947"/>
                  </a:lnTo>
                  <a:lnTo>
                    <a:pt x="13970" y="3004947"/>
                  </a:lnTo>
                  <a:lnTo>
                    <a:pt x="27940" y="3004947"/>
                  </a:lnTo>
                  <a:cubicBezTo>
                    <a:pt x="27940" y="3050286"/>
                    <a:pt x="64897" y="3087116"/>
                    <a:pt x="110617" y="3087116"/>
                  </a:cubicBezTo>
                  <a:lnTo>
                    <a:pt x="5731764" y="3087116"/>
                  </a:lnTo>
                  <a:cubicBezTo>
                    <a:pt x="5777484" y="3087116"/>
                    <a:pt x="5814441" y="3050286"/>
                    <a:pt x="5814441" y="3004947"/>
                  </a:cubicBezTo>
                  <a:lnTo>
                    <a:pt x="5814441" y="110236"/>
                  </a:lnTo>
                  <a:cubicBezTo>
                    <a:pt x="5814441" y="64897"/>
                    <a:pt x="5777484" y="28067"/>
                    <a:pt x="5731764" y="28067"/>
                  </a:cubicBezTo>
                  <a:lnTo>
                    <a:pt x="110617" y="28067"/>
                  </a:lnTo>
                  <a:lnTo>
                    <a:pt x="110617" y="13970"/>
                  </a:lnTo>
                  <a:lnTo>
                    <a:pt x="110617" y="27940"/>
                  </a:lnTo>
                  <a:cubicBezTo>
                    <a:pt x="64897" y="27940"/>
                    <a:pt x="27940" y="64770"/>
                    <a:pt x="27940" y="110109"/>
                  </a:cubicBezTo>
                  <a:close/>
                </a:path>
              </a:pathLst>
            </a:custGeom>
            <a:solidFill>
              <a:srgbClr val="002A80"/>
            </a:solidFill>
          </p:spPr>
        </p:sp>
      </p:grpSp>
      <p:sp>
        <p:nvSpPr>
          <p:cNvPr id="11" name="TextBox 11"/>
          <p:cNvSpPr txBox="1"/>
          <p:nvPr/>
        </p:nvSpPr>
        <p:spPr>
          <a:xfrm>
            <a:off x="3538745" y="2483791"/>
            <a:ext cx="2842591" cy="407512"/>
          </a:xfrm>
          <a:prstGeom prst="rect">
            <a:avLst/>
          </a:prstGeom>
        </p:spPr>
        <p:txBody>
          <a:bodyPr lIns="0" tIns="0" rIns="0" bIns="0" rtlCol="0" anchor="t">
            <a:spAutoFit/>
          </a:bodyPr>
          <a:lstStyle/>
          <a:p>
            <a:pPr algn="l">
              <a:lnSpc>
                <a:spcPts val="2852"/>
              </a:lnSpc>
            </a:pPr>
            <a:r>
              <a:rPr lang="en-US" sz="2189" b="1">
                <a:solidFill>
                  <a:srgbClr val="EBEDF0"/>
                </a:solidFill>
                <a:latin typeface="Arimo Bold"/>
                <a:ea typeface="Arimo Bold"/>
                <a:cs typeface="Arimo Bold"/>
                <a:sym typeface="Arimo Bold"/>
              </a:rPr>
              <a:t>Merge Sort</a:t>
            </a:r>
          </a:p>
        </p:txBody>
      </p:sp>
      <p:sp>
        <p:nvSpPr>
          <p:cNvPr id="12" name="TextBox 12"/>
          <p:cNvSpPr txBox="1"/>
          <p:nvPr/>
        </p:nvSpPr>
        <p:spPr>
          <a:xfrm>
            <a:off x="3538745" y="2989336"/>
            <a:ext cx="5261372" cy="598646"/>
          </a:xfrm>
          <a:prstGeom prst="rect">
            <a:avLst/>
          </a:prstGeom>
        </p:spPr>
        <p:txBody>
          <a:bodyPr lIns="0" tIns="0" rIns="0" bIns="0" rtlCol="0" anchor="t">
            <a:spAutoFit/>
          </a:bodyPr>
          <a:lstStyle/>
          <a:p>
            <a:pPr algn="l">
              <a:lnSpc>
                <a:spcPts val="2189"/>
              </a:lnSpc>
            </a:pPr>
            <a:r>
              <a:rPr lang="en-US" sz="1724" b="1">
                <a:solidFill>
                  <a:srgbClr val="EBEDF0"/>
                </a:solidFill>
                <a:latin typeface="Arimo Bold"/>
                <a:ea typeface="Arimo Bold"/>
                <a:cs typeface="Arimo Bold"/>
                <a:sym typeface="Arimo Bold"/>
              </a:rPr>
              <a:t>Strategy:</a:t>
            </a:r>
            <a:r>
              <a:rPr lang="en-US" sz="1724">
                <a:solidFill>
                  <a:srgbClr val="EBEDF0"/>
                </a:solidFill>
                <a:latin typeface="Arimo"/>
                <a:ea typeface="Arimo"/>
                <a:cs typeface="Arimo"/>
                <a:sym typeface="Arimo"/>
              </a:rPr>
              <a:t> Divide array into halves, recursively sort each half, then merge sorted halves.</a:t>
            </a:r>
          </a:p>
        </p:txBody>
      </p:sp>
      <p:sp>
        <p:nvSpPr>
          <p:cNvPr id="13" name="TextBox 13"/>
          <p:cNvSpPr txBox="1"/>
          <p:nvPr/>
        </p:nvSpPr>
        <p:spPr>
          <a:xfrm>
            <a:off x="3538745" y="3686015"/>
            <a:ext cx="5261372" cy="1168667"/>
          </a:xfrm>
          <a:prstGeom prst="rect">
            <a:avLst/>
          </a:prstGeom>
        </p:spPr>
        <p:txBody>
          <a:bodyPr lIns="0" tIns="0" rIns="0" bIns="0" rtlCol="0" anchor="t">
            <a:spAutoFit/>
          </a:bodyPr>
          <a:lstStyle/>
          <a:p>
            <a:pPr marL="208639" lvl="1" indent="-104319" algn="l">
              <a:lnSpc>
                <a:spcPts val="2189"/>
              </a:lnSpc>
              <a:buFont typeface="Arial"/>
              <a:buChar char="•"/>
            </a:pPr>
            <a:r>
              <a:rPr lang="en-US" sz="1724">
                <a:solidFill>
                  <a:srgbClr val="EBEDF0"/>
                </a:solidFill>
                <a:latin typeface="Arimo"/>
                <a:ea typeface="Arimo"/>
                <a:cs typeface="Arimo"/>
                <a:sym typeface="Arimo"/>
              </a:rPr>
              <a:t>Guaranteed O(n log n) in all cases</a:t>
            </a:r>
          </a:p>
          <a:p>
            <a:pPr marL="208639" lvl="1" indent="-104319" algn="l">
              <a:lnSpc>
                <a:spcPts val="2189"/>
              </a:lnSpc>
              <a:buFont typeface="Arial"/>
              <a:buChar char="•"/>
            </a:pPr>
            <a:r>
              <a:rPr lang="en-US" sz="1724">
                <a:solidFill>
                  <a:srgbClr val="EBEDF0"/>
                </a:solidFill>
                <a:latin typeface="Arimo"/>
                <a:ea typeface="Arimo"/>
                <a:cs typeface="Arimo"/>
                <a:sym typeface="Arimo"/>
              </a:rPr>
              <a:t>Stable sorting</a:t>
            </a:r>
          </a:p>
          <a:p>
            <a:pPr marL="208639" lvl="1" indent="-104319" algn="l">
              <a:lnSpc>
                <a:spcPts val="2189"/>
              </a:lnSpc>
              <a:buFont typeface="Arial"/>
              <a:buChar char="•"/>
            </a:pPr>
            <a:r>
              <a:rPr lang="en-US" sz="1724">
                <a:solidFill>
                  <a:srgbClr val="EBEDF0"/>
                </a:solidFill>
                <a:latin typeface="Arimo"/>
                <a:ea typeface="Arimo"/>
                <a:cs typeface="Arimo"/>
                <a:sym typeface="Arimo"/>
              </a:rPr>
              <a:t>Requires O(n) auxiliary space</a:t>
            </a:r>
          </a:p>
          <a:p>
            <a:pPr marL="208639" lvl="1" indent="-104319" algn="l">
              <a:lnSpc>
                <a:spcPts val="2189"/>
              </a:lnSpc>
              <a:buFont typeface="Arial"/>
              <a:buChar char="•"/>
            </a:pPr>
            <a:r>
              <a:rPr lang="en-US" sz="1724">
                <a:solidFill>
                  <a:srgbClr val="EBEDF0"/>
                </a:solidFill>
                <a:latin typeface="Arimo"/>
                <a:ea typeface="Arimo"/>
                <a:cs typeface="Arimo"/>
                <a:sym typeface="Arimo"/>
              </a:rPr>
              <a:t>Excellent for linked lists</a:t>
            </a:r>
          </a:p>
        </p:txBody>
      </p:sp>
      <p:grpSp>
        <p:nvGrpSpPr>
          <p:cNvPr id="14" name="Group 14"/>
          <p:cNvGrpSpPr/>
          <p:nvPr/>
        </p:nvGrpSpPr>
        <p:grpSpPr>
          <a:xfrm>
            <a:off x="9252480" y="2252916"/>
            <a:ext cx="5799435" cy="3092290"/>
            <a:chOff x="0" y="0"/>
            <a:chExt cx="5842394" cy="3115196"/>
          </a:xfrm>
        </p:grpSpPr>
        <p:sp>
          <p:nvSpPr>
            <p:cNvPr id="15" name="Freeform 15"/>
            <p:cNvSpPr/>
            <p:nvPr/>
          </p:nvSpPr>
          <p:spPr>
            <a:xfrm>
              <a:off x="13970" y="13970"/>
              <a:ext cx="5814441" cy="3087243"/>
            </a:xfrm>
            <a:custGeom>
              <a:avLst/>
              <a:gdLst/>
              <a:ahLst/>
              <a:cxnLst/>
              <a:rect l="l" t="t" r="r" b="b"/>
              <a:pathLst>
                <a:path w="5814441" h="3087243">
                  <a:moveTo>
                    <a:pt x="0" y="96266"/>
                  </a:moveTo>
                  <a:cubicBezTo>
                    <a:pt x="0" y="43180"/>
                    <a:pt x="43307" y="0"/>
                    <a:pt x="96647" y="0"/>
                  </a:cubicBezTo>
                  <a:lnTo>
                    <a:pt x="5717794" y="0"/>
                  </a:lnTo>
                  <a:cubicBezTo>
                    <a:pt x="5771134" y="0"/>
                    <a:pt x="5814441" y="43053"/>
                    <a:pt x="5814441" y="96266"/>
                  </a:cubicBezTo>
                  <a:lnTo>
                    <a:pt x="5814441" y="2990977"/>
                  </a:lnTo>
                  <a:cubicBezTo>
                    <a:pt x="5814441" y="3044063"/>
                    <a:pt x="5771134" y="3087243"/>
                    <a:pt x="5717794" y="3087243"/>
                  </a:cubicBezTo>
                  <a:lnTo>
                    <a:pt x="96647" y="3087243"/>
                  </a:lnTo>
                  <a:cubicBezTo>
                    <a:pt x="43307" y="3087243"/>
                    <a:pt x="0" y="3044190"/>
                    <a:pt x="0" y="2990977"/>
                  </a:cubicBezTo>
                  <a:close/>
                </a:path>
              </a:pathLst>
            </a:custGeom>
            <a:solidFill>
              <a:srgbClr val="101620"/>
            </a:solidFill>
          </p:spPr>
        </p:sp>
        <p:sp>
          <p:nvSpPr>
            <p:cNvPr id="16" name="Freeform 16"/>
            <p:cNvSpPr/>
            <p:nvPr/>
          </p:nvSpPr>
          <p:spPr>
            <a:xfrm>
              <a:off x="0" y="0"/>
              <a:ext cx="5842381" cy="3115183"/>
            </a:xfrm>
            <a:custGeom>
              <a:avLst/>
              <a:gdLst/>
              <a:ahLst/>
              <a:cxnLst/>
              <a:rect l="l" t="t" r="r" b="b"/>
              <a:pathLst>
                <a:path w="5842381" h="3115183">
                  <a:moveTo>
                    <a:pt x="0" y="110236"/>
                  </a:moveTo>
                  <a:cubicBezTo>
                    <a:pt x="0" y="49276"/>
                    <a:pt x="49530" y="0"/>
                    <a:pt x="110617" y="0"/>
                  </a:cubicBezTo>
                  <a:lnTo>
                    <a:pt x="5731764" y="0"/>
                  </a:lnTo>
                  <a:lnTo>
                    <a:pt x="5731764" y="13970"/>
                  </a:lnTo>
                  <a:lnTo>
                    <a:pt x="5731764" y="0"/>
                  </a:lnTo>
                  <a:cubicBezTo>
                    <a:pt x="5792851" y="0"/>
                    <a:pt x="5842381" y="49276"/>
                    <a:pt x="5842381" y="110236"/>
                  </a:cubicBezTo>
                  <a:lnTo>
                    <a:pt x="5828411" y="110236"/>
                  </a:lnTo>
                  <a:lnTo>
                    <a:pt x="5842381" y="110236"/>
                  </a:lnTo>
                  <a:lnTo>
                    <a:pt x="5842381" y="3004947"/>
                  </a:lnTo>
                  <a:lnTo>
                    <a:pt x="5828411" y="3004947"/>
                  </a:lnTo>
                  <a:lnTo>
                    <a:pt x="5842381" y="3004947"/>
                  </a:lnTo>
                  <a:cubicBezTo>
                    <a:pt x="5842381" y="3065907"/>
                    <a:pt x="5792851" y="3115183"/>
                    <a:pt x="5731764" y="3115183"/>
                  </a:cubicBezTo>
                  <a:lnTo>
                    <a:pt x="5731764" y="3101213"/>
                  </a:lnTo>
                  <a:lnTo>
                    <a:pt x="5731764" y="3115183"/>
                  </a:lnTo>
                  <a:lnTo>
                    <a:pt x="110617" y="3115183"/>
                  </a:lnTo>
                  <a:lnTo>
                    <a:pt x="110617" y="3101213"/>
                  </a:lnTo>
                  <a:lnTo>
                    <a:pt x="110617" y="3115183"/>
                  </a:lnTo>
                  <a:cubicBezTo>
                    <a:pt x="49530" y="3115183"/>
                    <a:pt x="0" y="3065907"/>
                    <a:pt x="0" y="3004947"/>
                  </a:cubicBezTo>
                  <a:lnTo>
                    <a:pt x="0" y="110236"/>
                  </a:lnTo>
                  <a:lnTo>
                    <a:pt x="13970" y="110236"/>
                  </a:lnTo>
                  <a:lnTo>
                    <a:pt x="0" y="110236"/>
                  </a:lnTo>
                  <a:moveTo>
                    <a:pt x="28067" y="110236"/>
                  </a:moveTo>
                  <a:lnTo>
                    <a:pt x="28067" y="3004947"/>
                  </a:lnTo>
                  <a:lnTo>
                    <a:pt x="13970" y="3004947"/>
                  </a:lnTo>
                  <a:lnTo>
                    <a:pt x="27940" y="3004947"/>
                  </a:lnTo>
                  <a:cubicBezTo>
                    <a:pt x="27940" y="3050286"/>
                    <a:pt x="64897" y="3087116"/>
                    <a:pt x="110617" y="3087116"/>
                  </a:cubicBezTo>
                  <a:lnTo>
                    <a:pt x="5731764" y="3087116"/>
                  </a:lnTo>
                  <a:cubicBezTo>
                    <a:pt x="5777484" y="3087116"/>
                    <a:pt x="5814441" y="3050286"/>
                    <a:pt x="5814441" y="3004947"/>
                  </a:cubicBezTo>
                  <a:lnTo>
                    <a:pt x="5814441" y="110236"/>
                  </a:lnTo>
                  <a:cubicBezTo>
                    <a:pt x="5814441" y="64897"/>
                    <a:pt x="5777484" y="28067"/>
                    <a:pt x="5731764" y="28067"/>
                  </a:cubicBezTo>
                  <a:lnTo>
                    <a:pt x="110617" y="28067"/>
                  </a:lnTo>
                  <a:lnTo>
                    <a:pt x="110617" y="13970"/>
                  </a:lnTo>
                  <a:lnTo>
                    <a:pt x="110617" y="27940"/>
                  </a:lnTo>
                  <a:cubicBezTo>
                    <a:pt x="64897" y="27940"/>
                    <a:pt x="27940" y="64770"/>
                    <a:pt x="27940" y="110109"/>
                  </a:cubicBezTo>
                  <a:close/>
                </a:path>
              </a:pathLst>
            </a:custGeom>
            <a:solidFill>
              <a:srgbClr val="002A80"/>
            </a:solidFill>
          </p:spPr>
        </p:sp>
      </p:grpSp>
      <p:sp>
        <p:nvSpPr>
          <p:cNvPr id="17" name="TextBox 17"/>
          <p:cNvSpPr txBox="1"/>
          <p:nvPr/>
        </p:nvSpPr>
        <p:spPr>
          <a:xfrm>
            <a:off x="9521505" y="2483791"/>
            <a:ext cx="2842591" cy="407512"/>
          </a:xfrm>
          <a:prstGeom prst="rect">
            <a:avLst/>
          </a:prstGeom>
        </p:spPr>
        <p:txBody>
          <a:bodyPr lIns="0" tIns="0" rIns="0" bIns="0" rtlCol="0" anchor="t">
            <a:spAutoFit/>
          </a:bodyPr>
          <a:lstStyle/>
          <a:p>
            <a:pPr algn="l">
              <a:lnSpc>
                <a:spcPts val="2852"/>
              </a:lnSpc>
            </a:pPr>
            <a:r>
              <a:rPr lang="en-US" sz="2189" b="1">
                <a:solidFill>
                  <a:srgbClr val="EBEDF0"/>
                </a:solidFill>
                <a:latin typeface="Arimo Bold"/>
                <a:ea typeface="Arimo Bold"/>
                <a:cs typeface="Arimo Bold"/>
                <a:sym typeface="Arimo Bold"/>
              </a:rPr>
              <a:t>Quick Sort</a:t>
            </a:r>
          </a:p>
        </p:txBody>
      </p:sp>
      <p:sp>
        <p:nvSpPr>
          <p:cNvPr id="18" name="TextBox 18"/>
          <p:cNvSpPr txBox="1"/>
          <p:nvPr/>
        </p:nvSpPr>
        <p:spPr>
          <a:xfrm>
            <a:off x="9521505" y="2989336"/>
            <a:ext cx="5261372" cy="598646"/>
          </a:xfrm>
          <a:prstGeom prst="rect">
            <a:avLst/>
          </a:prstGeom>
        </p:spPr>
        <p:txBody>
          <a:bodyPr lIns="0" tIns="0" rIns="0" bIns="0" rtlCol="0" anchor="t">
            <a:spAutoFit/>
          </a:bodyPr>
          <a:lstStyle/>
          <a:p>
            <a:pPr algn="l">
              <a:lnSpc>
                <a:spcPts val="2189"/>
              </a:lnSpc>
            </a:pPr>
            <a:r>
              <a:rPr lang="en-US" sz="1724" b="1">
                <a:solidFill>
                  <a:srgbClr val="EBEDF0"/>
                </a:solidFill>
                <a:latin typeface="Arimo Bold"/>
                <a:ea typeface="Arimo Bold"/>
                <a:cs typeface="Arimo Bold"/>
                <a:sym typeface="Arimo Bold"/>
              </a:rPr>
              <a:t>Strategy:</a:t>
            </a:r>
            <a:r>
              <a:rPr lang="en-US" sz="1724">
                <a:solidFill>
                  <a:srgbClr val="EBEDF0"/>
                </a:solidFill>
                <a:latin typeface="Arimo"/>
                <a:ea typeface="Arimo"/>
                <a:cs typeface="Arimo"/>
                <a:sym typeface="Arimo"/>
              </a:rPr>
              <a:t> Choose pivot element, partition array around pivot, recursively sort partitions.</a:t>
            </a:r>
          </a:p>
        </p:txBody>
      </p:sp>
      <p:sp>
        <p:nvSpPr>
          <p:cNvPr id="19" name="TextBox 19"/>
          <p:cNvSpPr txBox="1"/>
          <p:nvPr/>
        </p:nvSpPr>
        <p:spPr>
          <a:xfrm>
            <a:off x="9521505" y="3686015"/>
            <a:ext cx="5261372" cy="1168667"/>
          </a:xfrm>
          <a:prstGeom prst="rect">
            <a:avLst/>
          </a:prstGeom>
        </p:spPr>
        <p:txBody>
          <a:bodyPr lIns="0" tIns="0" rIns="0" bIns="0" rtlCol="0" anchor="t">
            <a:spAutoFit/>
          </a:bodyPr>
          <a:lstStyle/>
          <a:p>
            <a:pPr marL="208639" lvl="1" indent="-104319" algn="l">
              <a:lnSpc>
                <a:spcPts val="2189"/>
              </a:lnSpc>
              <a:buFont typeface="Arial"/>
              <a:buChar char="•"/>
            </a:pPr>
            <a:r>
              <a:rPr lang="en-US" sz="1724">
                <a:solidFill>
                  <a:srgbClr val="EBEDF0"/>
                </a:solidFill>
                <a:latin typeface="Arimo"/>
                <a:ea typeface="Arimo"/>
                <a:cs typeface="Arimo"/>
                <a:sym typeface="Arimo"/>
              </a:rPr>
              <a:t>Fastest average case O(n log n)</a:t>
            </a:r>
          </a:p>
          <a:p>
            <a:pPr marL="208639" lvl="1" indent="-104319" algn="l">
              <a:lnSpc>
                <a:spcPts val="2189"/>
              </a:lnSpc>
              <a:buFont typeface="Arial"/>
              <a:buChar char="•"/>
            </a:pPr>
            <a:r>
              <a:rPr lang="en-US" sz="1724">
                <a:solidFill>
                  <a:srgbClr val="EBEDF0"/>
                </a:solidFill>
                <a:latin typeface="Arimo"/>
                <a:ea typeface="Arimo"/>
                <a:cs typeface="Arimo"/>
                <a:sym typeface="Arimo"/>
              </a:rPr>
              <a:t>In-place sorting O(log n) space</a:t>
            </a:r>
          </a:p>
          <a:p>
            <a:pPr marL="208639" lvl="1" indent="-104319" algn="l">
              <a:lnSpc>
                <a:spcPts val="2189"/>
              </a:lnSpc>
              <a:buFont typeface="Arial"/>
              <a:buChar char="•"/>
            </a:pPr>
            <a:r>
              <a:rPr lang="en-US" sz="1724">
                <a:solidFill>
                  <a:srgbClr val="EBEDF0"/>
                </a:solidFill>
                <a:latin typeface="Arimo"/>
                <a:ea typeface="Arimo"/>
                <a:cs typeface="Arimo"/>
                <a:sym typeface="Arimo"/>
              </a:rPr>
              <a:t>Worst case O(n²) with bad pivot</a:t>
            </a:r>
          </a:p>
          <a:p>
            <a:pPr marL="208639" lvl="1" indent="-104319" algn="l">
              <a:lnSpc>
                <a:spcPts val="2189"/>
              </a:lnSpc>
              <a:buFont typeface="Arial"/>
              <a:buChar char="•"/>
            </a:pPr>
            <a:r>
              <a:rPr lang="en-US" sz="1724">
                <a:solidFill>
                  <a:srgbClr val="EBEDF0"/>
                </a:solidFill>
                <a:latin typeface="Arimo"/>
                <a:ea typeface="Arimo"/>
                <a:cs typeface="Arimo"/>
                <a:sym typeface="Arimo"/>
              </a:rPr>
              <a:t>Cache-efficient</a:t>
            </a:r>
          </a:p>
        </p:txBody>
      </p:sp>
      <p:sp>
        <p:nvSpPr>
          <p:cNvPr id="20" name="TextBox 20"/>
          <p:cNvSpPr txBox="1"/>
          <p:nvPr/>
        </p:nvSpPr>
        <p:spPr>
          <a:xfrm>
            <a:off x="3283612" y="5166719"/>
            <a:ext cx="2842591" cy="407512"/>
          </a:xfrm>
          <a:prstGeom prst="rect">
            <a:avLst/>
          </a:prstGeom>
        </p:spPr>
        <p:txBody>
          <a:bodyPr lIns="0" tIns="0" rIns="0" bIns="0" rtlCol="0" anchor="t">
            <a:spAutoFit/>
          </a:bodyPr>
          <a:lstStyle/>
          <a:p>
            <a:pPr algn="l">
              <a:lnSpc>
                <a:spcPts val="2852"/>
              </a:lnSpc>
            </a:pPr>
            <a:r>
              <a:rPr lang="en-US" sz="2189" b="1">
                <a:solidFill>
                  <a:srgbClr val="F2F5FA"/>
                </a:solidFill>
                <a:latin typeface="Arimo Bold"/>
                <a:ea typeface="Arimo Bold"/>
                <a:cs typeface="Arimo Bold"/>
                <a:sym typeface="Arimo Bold"/>
              </a:rPr>
              <a:t>Heap Sort</a:t>
            </a:r>
          </a:p>
        </p:txBody>
      </p:sp>
      <p:grpSp>
        <p:nvGrpSpPr>
          <p:cNvPr id="21" name="Group 21"/>
          <p:cNvGrpSpPr/>
          <p:nvPr/>
        </p:nvGrpSpPr>
        <p:grpSpPr>
          <a:xfrm>
            <a:off x="3283612" y="5890858"/>
            <a:ext cx="3918061" cy="909404"/>
            <a:chOff x="0" y="0"/>
            <a:chExt cx="3947084" cy="916140"/>
          </a:xfrm>
        </p:grpSpPr>
        <p:sp>
          <p:nvSpPr>
            <p:cNvPr id="22" name="Freeform 22" descr="preencoded.png"/>
            <p:cNvSpPr/>
            <p:nvPr/>
          </p:nvSpPr>
          <p:spPr>
            <a:xfrm>
              <a:off x="0" y="0"/>
              <a:ext cx="3947033" cy="916178"/>
            </a:xfrm>
            <a:custGeom>
              <a:avLst/>
              <a:gdLst/>
              <a:ahLst/>
              <a:cxnLst/>
              <a:rect l="l" t="t" r="r" b="b"/>
              <a:pathLst>
                <a:path w="3947033" h="916178">
                  <a:moveTo>
                    <a:pt x="0" y="0"/>
                  </a:moveTo>
                  <a:lnTo>
                    <a:pt x="3947033" y="0"/>
                  </a:lnTo>
                  <a:lnTo>
                    <a:pt x="3947033" y="916178"/>
                  </a:lnTo>
                  <a:lnTo>
                    <a:pt x="0" y="916178"/>
                  </a:lnTo>
                  <a:lnTo>
                    <a:pt x="0" y="0"/>
                  </a:lnTo>
                  <a:close/>
                </a:path>
              </a:pathLst>
            </a:custGeom>
            <a:blipFill>
              <a:blip r:embed="rId4"/>
              <a:stretch>
                <a:fillRect t="-36" r="-1" b="-30"/>
              </a:stretch>
            </a:blipFill>
          </p:spPr>
        </p:sp>
      </p:grpSp>
      <p:sp>
        <p:nvSpPr>
          <p:cNvPr id="23" name="TextBox 23"/>
          <p:cNvSpPr txBox="1"/>
          <p:nvPr/>
        </p:nvSpPr>
        <p:spPr>
          <a:xfrm>
            <a:off x="3510935" y="6973247"/>
            <a:ext cx="2842591" cy="407512"/>
          </a:xfrm>
          <a:prstGeom prst="rect">
            <a:avLst/>
          </a:prstGeom>
        </p:spPr>
        <p:txBody>
          <a:bodyPr lIns="0" tIns="0" rIns="0" bIns="0" rtlCol="0" anchor="t">
            <a:spAutoFit/>
          </a:bodyPr>
          <a:lstStyle/>
          <a:p>
            <a:pPr algn="l">
              <a:lnSpc>
                <a:spcPts val="2852"/>
              </a:lnSpc>
            </a:pPr>
            <a:r>
              <a:rPr lang="en-US" sz="2189" b="1">
                <a:solidFill>
                  <a:srgbClr val="EBEDF0"/>
                </a:solidFill>
                <a:latin typeface="Arimo Bold"/>
                <a:ea typeface="Arimo Bold"/>
                <a:cs typeface="Arimo Bold"/>
                <a:sym typeface="Arimo Bold"/>
              </a:rPr>
              <a:t>Heap Construction</a:t>
            </a:r>
          </a:p>
        </p:txBody>
      </p:sp>
      <p:sp>
        <p:nvSpPr>
          <p:cNvPr id="24" name="TextBox 24"/>
          <p:cNvSpPr txBox="1"/>
          <p:nvPr/>
        </p:nvSpPr>
        <p:spPr>
          <a:xfrm>
            <a:off x="3510935" y="7478792"/>
            <a:ext cx="3463403" cy="598646"/>
          </a:xfrm>
          <a:prstGeom prst="rect">
            <a:avLst/>
          </a:prstGeom>
        </p:spPr>
        <p:txBody>
          <a:bodyPr lIns="0" tIns="0" rIns="0" bIns="0" rtlCol="0" anchor="t">
            <a:spAutoFit/>
          </a:bodyPr>
          <a:lstStyle/>
          <a:p>
            <a:pPr algn="l">
              <a:lnSpc>
                <a:spcPts val="2189"/>
              </a:lnSpc>
            </a:pPr>
            <a:r>
              <a:rPr lang="en-US" sz="1724">
                <a:solidFill>
                  <a:srgbClr val="EBEDF0"/>
                </a:solidFill>
                <a:latin typeface="Arimo"/>
                <a:ea typeface="Arimo"/>
                <a:cs typeface="Arimo"/>
                <a:sym typeface="Arimo"/>
              </a:rPr>
              <a:t>Build max-heap from input array (O(n))</a:t>
            </a:r>
          </a:p>
        </p:txBody>
      </p:sp>
      <p:grpSp>
        <p:nvGrpSpPr>
          <p:cNvPr id="25" name="Group 25"/>
          <p:cNvGrpSpPr/>
          <p:nvPr/>
        </p:nvGrpSpPr>
        <p:grpSpPr>
          <a:xfrm>
            <a:off x="7201673" y="5890858"/>
            <a:ext cx="3918162" cy="909404"/>
            <a:chOff x="0" y="0"/>
            <a:chExt cx="3947185" cy="916140"/>
          </a:xfrm>
        </p:grpSpPr>
        <p:sp>
          <p:nvSpPr>
            <p:cNvPr id="26" name="Freeform 26" descr="preencoded.png"/>
            <p:cNvSpPr/>
            <p:nvPr/>
          </p:nvSpPr>
          <p:spPr>
            <a:xfrm>
              <a:off x="0" y="0"/>
              <a:ext cx="3947160" cy="916178"/>
            </a:xfrm>
            <a:custGeom>
              <a:avLst/>
              <a:gdLst/>
              <a:ahLst/>
              <a:cxnLst/>
              <a:rect l="l" t="t" r="r" b="b"/>
              <a:pathLst>
                <a:path w="3947160" h="916178">
                  <a:moveTo>
                    <a:pt x="0" y="0"/>
                  </a:moveTo>
                  <a:lnTo>
                    <a:pt x="3947160" y="0"/>
                  </a:lnTo>
                  <a:lnTo>
                    <a:pt x="3947160" y="916178"/>
                  </a:lnTo>
                  <a:lnTo>
                    <a:pt x="0" y="916178"/>
                  </a:lnTo>
                  <a:lnTo>
                    <a:pt x="0" y="0"/>
                  </a:lnTo>
                  <a:close/>
                </a:path>
              </a:pathLst>
            </a:custGeom>
            <a:blipFill>
              <a:blip r:embed="rId5"/>
              <a:stretch>
                <a:fillRect t="-37" b="-31"/>
              </a:stretch>
            </a:blipFill>
          </p:spPr>
        </p:sp>
      </p:grpSp>
      <p:sp>
        <p:nvSpPr>
          <p:cNvPr id="27" name="TextBox 27"/>
          <p:cNvSpPr txBox="1"/>
          <p:nvPr/>
        </p:nvSpPr>
        <p:spPr>
          <a:xfrm>
            <a:off x="7428996" y="6973247"/>
            <a:ext cx="2842591" cy="407512"/>
          </a:xfrm>
          <a:prstGeom prst="rect">
            <a:avLst/>
          </a:prstGeom>
        </p:spPr>
        <p:txBody>
          <a:bodyPr lIns="0" tIns="0" rIns="0" bIns="0" rtlCol="0" anchor="t">
            <a:spAutoFit/>
          </a:bodyPr>
          <a:lstStyle/>
          <a:p>
            <a:pPr algn="l">
              <a:lnSpc>
                <a:spcPts val="2852"/>
              </a:lnSpc>
            </a:pPr>
            <a:r>
              <a:rPr lang="en-US" sz="2189" b="1">
                <a:solidFill>
                  <a:srgbClr val="EBEDF0"/>
                </a:solidFill>
                <a:latin typeface="Arimo Bold"/>
                <a:ea typeface="Arimo Bold"/>
                <a:cs typeface="Arimo Bold"/>
                <a:sym typeface="Arimo Bold"/>
              </a:rPr>
              <a:t>Extraction Phase</a:t>
            </a:r>
          </a:p>
        </p:txBody>
      </p:sp>
      <p:sp>
        <p:nvSpPr>
          <p:cNvPr id="28" name="TextBox 28"/>
          <p:cNvSpPr txBox="1"/>
          <p:nvPr/>
        </p:nvSpPr>
        <p:spPr>
          <a:xfrm>
            <a:off x="7428996" y="7478792"/>
            <a:ext cx="3463517" cy="598646"/>
          </a:xfrm>
          <a:prstGeom prst="rect">
            <a:avLst/>
          </a:prstGeom>
        </p:spPr>
        <p:txBody>
          <a:bodyPr lIns="0" tIns="0" rIns="0" bIns="0" rtlCol="0" anchor="t">
            <a:spAutoFit/>
          </a:bodyPr>
          <a:lstStyle/>
          <a:p>
            <a:pPr algn="l">
              <a:lnSpc>
                <a:spcPts val="2189"/>
              </a:lnSpc>
            </a:pPr>
            <a:r>
              <a:rPr lang="en-US" sz="1724">
                <a:solidFill>
                  <a:srgbClr val="EBEDF0"/>
                </a:solidFill>
                <a:latin typeface="Arimo"/>
                <a:ea typeface="Arimo"/>
                <a:cs typeface="Arimo"/>
                <a:sym typeface="Arimo"/>
              </a:rPr>
              <a:t>Repeatedly extract maximum element (O(n log n))</a:t>
            </a:r>
          </a:p>
        </p:txBody>
      </p:sp>
      <p:grpSp>
        <p:nvGrpSpPr>
          <p:cNvPr id="29" name="Group 29"/>
          <p:cNvGrpSpPr/>
          <p:nvPr/>
        </p:nvGrpSpPr>
        <p:grpSpPr>
          <a:xfrm>
            <a:off x="11119835" y="5890858"/>
            <a:ext cx="3918061" cy="909404"/>
            <a:chOff x="0" y="0"/>
            <a:chExt cx="3947084" cy="916140"/>
          </a:xfrm>
        </p:grpSpPr>
        <p:sp>
          <p:nvSpPr>
            <p:cNvPr id="30" name="Freeform 30" descr="preencoded.png"/>
            <p:cNvSpPr/>
            <p:nvPr/>
          </p:nvSpPr>
          <p:spPr>
            <a:xfrm>
              <a:off x="0" y="0"/>
              <a:ext cx="3947033" cy="916178"/>
            </a:xfrm>
            <a:custGeom>
              <a:avLst/>
              <a:gdLst/>
              <a:ahLst/>
              <a:cxnLst/>
              <a:rect l="l" t="t" r="r" b="b"/>
              <a:pathLst>
                <a:path w="3947033" h="916178">
                  <a:moveTo>
                    <a:pt x="0" y="0"/>
                  </a:moveTo>
                  <a:lnTo>
                    <a:pt x="3947033" y="0"/>
                  </a:lnTo>
                  <a:lnTo>
                    <a:pt x="3947033" y="916178"/>
                  </a:lnTo>
                  <a:lnTo>
                    <a:pt x="0" y="916178"/>
                  </a:lnTo>
                  <a:lnTo>
                    <a:pt x="0" y="0"/>
                  </a:lnTo>
                  <a:close/>
                </a:path>
              </a:pathLst>
            </a:custGeom>
            <a:blipFill>
              <a:blip r:embed="rId6"/>
              <a:stretch>
                <a:fillRect t="-36" r="-1" b="-30"/>
              </a:stretch>
            </a:blipFill>
          </p:spPr>
        </p:sp>
      </p:grpSp>
      <p:sp>
        <p:nvSpPr>
          <p:cNvPr id="31" name="TextBox 31"/>
          <p:cNvSpPr txBox="1"/>
          <p:nvPr/>
        </p:nvSpPr>
        <p:spPr>
          <a:xfrm>
            <a:off x="11347158" y="6973247"/>
            <a:ext cx="2842591" cy="407512"/>
          </a:xfrm>
          <a:prstGeom prst="rect">
            <a:avLst/>
          </a:prstGeom>
        </p:spPr>
        <p:txBody>
          <a:bodyPr lIns="0" tIns="0" rIns="0" bIns="0" rtlCol="0" anchor="t">
            <a:spAutoFit/>
          </a:bodyPr>
          <a:lstStyle/>
          <a:p>
            <a:pPr algn="l">
              <a:lnSpc>
                <a:spcPts val="2852"/>
              </a:lnSpc>
            </a:pPr>
            <a:r>
              <a:rPr lang="en-US" sz="2189" b="1">
                <a:solidFill>
                  <a:srgbClr val="EBEDF0"/>
                </a:solidFill>
                <a:latin typeface="Arimo Bold"/>
                <a:ea typeface="Arimo Bold"/>
                <a:cs typeface="Arimo Bold"/>
                <a:sym typeface="Arimo Bold"/>
              </a:rPr>
              <a:t>Result</a:t>
            </a:r>
          </a:p>
        </p:txBody>
      </p:sp>
      <p:sp>
        <p:nvSpPr>
          <p:cNvPr id="32" name="TextBox 32"/>
          <p:cNvSpPr txBox="1"/>
          <p:nvPr/>
        </p:nvSpPr>
        <p:spPr>
          <a:xfrm>
            <a:off x="11347158" y="7478792"/>
            <a:ext cx="3463403" cy="598646"/>
          </a:xfrm>
          <a:prstGeom prst="rect">
            <a:avLst/>
          </a:prstGeom>
        </p:spPr>
        <p:txBody>
          <a:bodyPr lIns="0" tIns="0" rIns="0" bIns="0" rtlCol="0" anchor="t">
            <a:spAutoFit/>
          </a:bodyPr>
          <a:lstStyle/>
          <a:p>
            <a:pPr algn="l">
              <a:lnSpc>
                <a:spcPts val="2189"/>
              </a:lnSpc>
            </a:pPr>
            <a:r>
              <a:rPr lang="en-US" sz="1724">
                <a:solidFill>
                  <a:srgbClr val="EBEDF0"/>
                </a:solidFill>
                <a:latin typeface="Arimo"/>
                <a:ea typeface="Arimo"/>
                <a:cs typeface="Arimo"/>
                <a:sym typeface="Arimo"/>
              </a:rPr>
              <a:t>Sorted array with O(1) extra space</a:t>
            </a:r>
          </a:p>
        </p:txBody>
      </p:sp>
      <p:sp>
        <p:nvSpPr>
          <p:cNvPr id="33" name="TextBox 33"/>
          <p:cNvSpPr txBox="1"/>
          <p:nvPr/>
        </p:nvSpPr>
        <p:spPr>
          <a:xfrm>
            <a:off x="3283612" y="8513606"/>
            <a:ext cx="11754398" cy="598646"/>
          </a:xfrm>
          <a:prstGeom prst="rect">
            <a:avLst/>
          </a:prstGeom>
        </p:spPr>
        <p:txBody>
          <a:bodyPr lIns="0" tIns="0" rIns="0" bIns="0" rtlCol="0" anchor="t">
            <a:spAutoFit/>
          </a:bodyPr>
          <a:lstStyle/>
          <a:p>
            <a:pPr algn="l">
              <a:lnSpc>
                <a:spcPts val="2189"/>
              </a:lnSpc>
            </a:pPr>
            <a:r>
              <a:rPr lang="en-US" sz="1724" b="1">
                <a:solidFill>
                  <a:srgbClr val="EBEDF0"/>
                </a:solidFill>
                <a:latin typeface="Arimo Bold"/>
                <a:ea typeface="Arimo Bold"/>
                <a:cs typeface="Arimo Bold"/>
                <a:sym typeface="Arimo Bold"/>
              </a:rPr>
              <a:t>Key Advantage:</a:t>
            </a:r>
            <a:r>
              <a:rPr lang="en-US" sz="1724">
                <a:solidFill>
                  <a:srgbClr val="EBEDF0"/>
                </a:solidFill>
                <a:latin typeface="Arimo"/>
                <a:ea typeface="Arimo"/>
                <a:cs typeface="Arimo"/>
                <a:sym typeface="Arimo"/>
              </a:rPr>
              <a:t> Guaranteed O(n log n) performance with O(1) space overhead, making it ideal for memory-constrained environments.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87706" y="1298"/>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sp>
      </p:grpSp>
      <p:sp>
        <p:nvSpPr>
          <p:cNvPr id="6" name="TextBox 6"/>
          <p:cNvSpPr txBox="1"/>
          <p:nvPr/>
        </p:nvSpPr>
        <p:spPr>
          <a:xfrm>
            <a:off x="3344767" y="974001"/>
            <a:ext cx="11632101" cy="1658097"/>
          </a:xfrm>
          <a:prstGeom prst="rect">
            <a:avLst/>
          </a:prstGeom>
        </p:spPr>
        <p:txBody>
          <a:bodyPr lIns="0" tIns="0" rIns="0" bIns="0" rtlCol="0" anchor="t">
            <a:spAutoFit/>
          </a:bodyPr>
          <a:lstStyle/>
          <a:p>
            <a:pPr algn="l">
              <a:lnSpc>
                <a:spcPts val="6236"/>
              </a:lnSpc>
            </a:pPr>
            <a:r>
              <a:rPr lang="en-US" sz="4776" b="1">
                <a:solidFill>
                  <a:srgbClr val="F2F5FA"/>
                </a:solidFill>
                <a:latin typeface="Arimo Bold"/>
                <a:ea typeface="Arimo Bold"/>
                <a:cs typeface="Arimo Bold"/>
                <a:sym typeface="Arimo Bold"/>
              </a:rPr>
              <a:t>Performance Comparison: Theoretical vs Practical</a:t>
            </a:r>
          </a:p>
        </p:txBody>
      </p:sp>
      <p:sp>
        <p:nvSpPr>
          <p:cNvPr id="7" name="TextBox 7"/>
          <p:cNvSpPr txBox="1"/>
          <p:nvPr/>
        </p:nvSpPr>
        <p:spPr>
          <a:xfrm>
            <a:off x="3344767" y="3093139"/>
            <a:ext cx="11632101"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Understanding how theoretical complexity translates to real-world execution characteristics.</a:t>
            </a:r>
          </a:p>
        </p:txBody>
      </p:sp>
      <p:sp>
        <p:nvSpPr>
          <p:cNvPr id="8" name="TextBox 8"/>
          <p:cNvSpPr txBox="1"/>
          <p:nvPr/>
        </p:nvSpPr>
        <p:spPr>
          <a:xfrm>
            <a:off x="3344767" y="3921992"/>
            <a:ext cx="3468950" cy="435851"/>
          </a:xfrm>
          <a:prstGeom prst="rect">
            <a:avLst/>
          </a:prstGeom>
        </p:spPr>
        <p:txBody>
          <a:bodyPr lIns="0" tIns="0" rIns="0" bIns="0" rtlCol="0" anchor="t">
            <a:spAutoFit/>
          </a:bodyPr>
          <a:lstStyle/>
          <a:p>
            <a:pPr algn="l">
              <a:lnSpc>
                <a:spcPts val="3118"/>
              </a:lnSpc>
            </a:pPr>
            <a:r>
              <a:rPr lang="en-US" sz="2388" b="1">
                <a:solidFill>
                  <a:srgbClr val="F2F5FA"/>
                </a:solidFill>
                <a:latin typeface="Arimo Bold"/>
                <a:ea typeface="Arimo Bold"/>
                <a:cs typeface="Arimo Bold"/>
                <a:sym typeface="Arimo Bold"/>
              </a:rPr>
              <a:t>Theoretical Complexity</a:t>
            </a:r>
          </a:p>
        </p:txBody>
      </p:sp>
      <p:sp>
        <p:nvSpPr>
          <p:cNvPr id="9" name="TextBox 9"/>
          <p:cNvSpPr txBox="1"/>
          <p:nvPr/>
        </p:nvSpPr>
        <p:spPr>
          <a:xfrm>
            <a:off x="3344767" y="4574025"/>
            <a:ext cx="5517362" cy="98336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Big-O notation describes growth rate as input size increases, abstracting away constants and lower-order terms.</a:t>
            </a:r>
          </a:p>
        </p:txBody>
      </p:sp>
      <p:sp>
        <p:nvSpPr>
          <p:cNvPr id="10" name="TextBox 10"/>
          <p:cNvSpPr txBox="1"/>
          <p:nvPr/>
        </p:nvSpPr>
        <p:spPr>
          <a:xfrm>
            <a:off x="3344767" y="5749126"/>
            <a:ext cx="5517362" cy="1301667"/>
          </a:xfrm>
          <a:prstGeom prst="rect">
            <a:avLst/>
          </a:prstGeom>
        </p:spPr>
        <p:txBody>
          <a:bodyPr lIns="0" tIns="0" rIns="0" bIns="0" rtlCol="0" anchor="t">
            <a:spAutoFit/>
          </a:bodyPr>
          <a:lstStyle/>
          <a:p>
            <a:pPr marL="232712" lvl="1" indent="-116356" algn="l">
              <a:lnSpc>
                <a:spcPts val="2454"/>
              </a:lnSpc>
              <a:buFont typeface="Arial"/>
              <a:buChar char="•"/>
            </a:pPr>
            <a:r>
              <a:rPr lang="en-US" sz="1923">
                <a:solidFill>
                  <a:srgbClr val="EBEDF0"/>
                </a:solidFill>
                <a:latin typeface="Arimo"/>
                <a:ea typeface="Arimo"/>
                <a:cs typeface="Arimo"/>
                <a:sym typeface="Arimo"/>
              </a:rPr>
              <a:t>Predicts scalability trends</a:t>
            </a:r>
          </a:p>
          <a:p>
            <a:pPr marL="232712" lvl="1" indent="-116356" algn="l">
              <a:lnSpc>
                <a:spcPts val="2454"/>
              </a:lnSpc>
              <a:buFont typeface="Arial"/>
              <a:buChar char="•"/>
            </a:pPr>
            <a:r>
              <a:rPr lang="en-US" sz="1923">
                <a:solidFill>
                  <a:srgbClr val="EBEDF0"/>
                </a:solidFill>
                <a:latin typeface="Arimo"/>
                <a:ea typeface="Arimo"/>
                <a:cs typeface="Arimo"/>
                <a:sym typeface="Arimo"/>
              </a:rPr>
              <a:t>Platform-independent analysis</a:t>
            </a:r>
          </a:p>
          <a:p>
            <a:pPr marL="232712" lvl="1" indent="-116356" algn="l">
              <a:lnSpc>
                <a:spcPts val="2454"/>
              </a:lnSpc>
              <a:buFont typeface="Arial"/>
              <a:buChar char="•"/>
            </a:pPr>
            <a:r>
              <a:rPr lang="en-US" sz="1923">
                <a:solidFill>
                  <a:srgbClr val="EBEDF0"/>
                </a:solidFill>
                <a:latin typeface="Arimo"/>
                <a:ea typeface="Arimo"/>
                <a:cs typeface="Arimo"/>
                <a:sym typeface="Arimo"/>
              </a:rPr>
              <a:t>Asymptotic behaviour only</a:t>
            </a:r>
          </a:p>
          <a:p>
            <a:pPr marL="232712" lvl="1" indent="-116356" algn="l">
              <a:lnSpc>
                <a:spcPts val="2454"/>
              </a:lnSpc>
              <a:buFont typeface="Arial"/>
              <a:buChar char="•"/>
            </a:pPr>
            <a:r>
              <a:rPr lang="en-US" sz="1923">
                <a:solidFill>
                  <a:srgbClr val="EBEDF0"/>
                </a:solidFill>
                <a:latin typeface="Arimo"/>
                <a:ea typeface="Arimo"/>
                <a:cs typeface="Arimo"/>
                <a:sym typeface="Arimo"/>
              </a:rPr>
              <a:t>Doesn't account for constants</a:t>
            </a:r>
          </a:p>
        </p:txBody>
      </p:sp>
      <p:sp>
        <p:nvSpPr>
          <p:cNvPr id="11" name="TextBox 11"/>
          <p:cNvSpPr txBox="1"/>
          <p:nvPr/>
        </p:nvSpPr>
        <p:spPr>
          <a:xfrm>
            <a:off x="9466439" y="3921992"/>
            <a:ext cx="3061000" cy="435851"/>
          </a:xfrm>
          <a:prstGeom prst="rect">
            <a:avLst/>
          </a:prstGeom>
        </p:spPr>
        <p:txBody>
          <a:bodyPr lIns="0" tIns="0" rIns="0" bIns="0" rtlCol="0" anchor="t">
            <a:spAutoFit/>
          </a:bodyPr>
          <a:lstStyle/>
          <a:p>
            <a:pPr algn="l">
              <a:lnSpc>
                <a:spcPts val="3118"/>
              </a:lnSpc>
            </a:pPr>
            <a:r>
              <a:rPr lang="en-US" sz="2388" b="1">
                <a:solidFill>
                  <a:srgbClr val="F2F5FA"/>
                </a:solidFill>
                <a:latin typeface="Arimo Bold"/>
                <a:ea typeface="Arimo Bold"/>
                <a:cs typeface="Arimo Bold"/>
                <a:sym typeface="Arimo Bold"/>
              </a:rPr>
              <a:t>Empirical Reality</a:t>
            </a:r>
          </a:p>
        </p:txBody>
      </p:sp>
      <p:sp>
        <p:nvSpPr>
          <p:cNvPr id="12" name="TextBox 12"/>
          <p:cNvSpPr txBox="1"/>
          <p:nvPr/>
        </p:nvSpPr>
        <p:spPr>
          <a:xfrm>
            <a:off x="9466439" y="4574025"/>
            <a:ext cx="5517362" cy="98336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Actual runtime depends on hardware, data distribution, implementation details, and hidden constants.</a:t>
            </a:r>
          </a:p>
        </p:txBody>
      </p:sp>
      <p:sp>
        <p:nvSpPr>
          <p:cNvPr id="13" name="TextBox 13"/>
          <p:cNvSpPr txBox="1"/>
          <p:nvPr/>
        </p:nvSpPr>
        <p:spPr>
          <a:xfrm>
            <a:off x="9466439" y="5749126"/>
            <a:ext cx="5517362" cy="1301667"/>
          </a:xfrm>
          <a:prstGeom prst="rect">
            <a:avLst/>
          </a:prstGeom>
        </p:spPr>
        <p:txBody>
          <a:bodyPr lIns="0" tIns="0" rIns="0" bIns="0" rtlCol="0" anchor="t">
            <a:spAutoFit/>
          </a:bodyPr>
          <a:lstStyle/>
          <a:p>
            <a:pPr marL="232712" lvl="1" indent="-116356" algn="l">
              <a:lnSpc>
                <a:spcPts val="2454"/>
              </a:lnSpc>
              <a:buFont typeface="Arial"/>
              <a:buChar char="•"/>
            </a:pPr>
            <a:r>
              <a:rPr lang="en-US" sz="1923">
                <a:solidFill>
                  <a:srgbClr val="EBEDF0"/>
                </a:solidFill>
                <a:latin typeface="Arimo"/>
                <a:ea typeface="Arimo"/>
                <a:cs typeface="Arimo"/>
                <a:sym typeface="Arimo"/>
              </a:rPr>
              <a:t>Cache effects matter</a:t>
            </a:r>
          </a:p>
          <a:p>
            <a:pPr marL="232712" lvl="1" indent="-116356" algn="l">
              <a:lnSpc>
                <a:spcPts val="2454"/>
              </a:lnSpc>
              <a:buFont typeface="Arial"/>
              <a:buChar char="•"/>
            </a:pPr>
            <a:r>
              <a:rPr lang="en-US" sz="1923">
                <a:solidFill>
                  <a:srgbClr val="EBEDF0"/>
                </a:solidFill>
                <a:latin typeface="Arimo"/>
                <a:ea typeface="Arimo"/>
                <a:cs typeface="Arimo"/>
                <a:sym typeface="Arimo"/>
              </a:rPr>
              <a:t>Branch prediction impacts speed</a:t>
            </a:r>
          </a:p>
          <a:p>
            <a:pPr marL="232712" lvl="1" indent="-116356" algn="l">
              <a:lnSpc>
                <a:spcPts val="2454"/>
              </a:lnSpc>
              <a:buFont typeface="Arial"/>
              <a:buChar char="•"/>
            </a:pPr>
            <a:r>
              <a:rPr lang="en-US" sz="1923">
                <a:solidFill>
                  <a:srgbClr val="EBEDF0"/>
                </a:solidFill>
                <a:latin typeface="Arimo"/>
                <a:ea typeface="Arimo"/>
                <a:cs typeface="Arimo"/>
                <a:sym typeface="Arimo"/>
              </a:rPr>
              <a:t>Data characteristics affect performance</a:t>
            </a:r>
          </a:p>
          <a:p>
            <a:pPr marL="232712" lvl="1" indent="-116356" algn="l">
              <a:lnSpc>
                <a:spcPts val="2454"/>
              </a:lnSpc>
              <a:buFont typeface="Arial"/>
              <a:buChar char="•"/>
            </a:pPr>
            <a:r>
              <a:rPr lang="en-US" sz="1923">
                <a:solidFill>
                  <a:srgbClr val="EBEDF0"/>
                </a:solidFill>
                <a:latin typeface="Arimo"/>
                <a:ea typeface="Arimo"/>
                <a:cs typeface="Arimo"/>
                <a:sym typeface="Arimo"/>
              </a:rPr>
              <a:t>Constant factors are significant</a:t>
            </a:r>
          </a:p>
        </p:txBody>
      </p:sp>
      <p:grpSp>
        <p:nvGrpSpPr>
          <p:cNvPr id="14" name="Group 14"/>
          <p:cNvGrpSpPr/>
          <p:nvPr/>
        </p:nvGrpSpPr>
        <p:grpSpPr>
          <a:xfrm>
            <a:off x="3344767" y="7154848"/>
            <a:ext cx="11632101" cy="1603373"/>
            <a:chOff x="0" y="0"/>
            <a:chExt cx="11718265" cy="1615250"/>
          </a:xfrm>
        </p:grpSpPr>
        <p:sp>
          <p:nvSpPr>
            <p:cNvPr id="15" name="Freeform 15"/>
            <p:cNvSpPr/>
            <p:nvPr/>
          </p:nvSpPr>
          <p:spPr>
            <a:xfrm>
              <a:off x="0" y="0"/>
              <a:ext cx="11718289" cy="1615313"/>
            </a:xfrm>
            <a:custGeom>
              <a:avLst/>
              <a:gdLst/>
              <a:ahLst/>
              <a:cxnLst/>
              <a:rect l="l" t="t" r="r" b="b"/>
              <a:pathLst>
                <a:path w="11718289" h="1615313">
                  <a:moveTo>
                    <a:pt x="0" y="103632"/>
                  </a:moveTo>
                  <a:cubicBezTo>
                    <a:pt x="0" y="46355"/>
                    <a:pt x="46355" y="0"/>
                    <a:pt x="103632" y="0"/>
                  </a:cubicBezTo>
                  <a:lnTo>
                    <a:pt x="11614658" y="0"/>
                  </a:lnTo>
                  <a:cubicBezTo>
                    <a:pt x="11671935" y="0"/>
                    <a:pt x="11718289" y="46355"/>
                    <a:pt x="11718289" y="103632"/>
                  </a:cubicBezTo>
                  <a:lnTo>
                    <a:pt x="11718289" y="1511681"/>
                  </a:lnTo>
                  <a:cubicBezTo>
                    <a:pt x="11718289" y="1568958"/>
                    <a:pt x="11671935" y="1615313"/>
                    <a:pt x="11614658" y="1615313"/>
                  </a:cubicBezTo>
                  <a:lnTo>
                    <a:pt x="103632" y="1615313"/>
                  </a:lnTo>
                  <a:cubicBezTo>
                    <a:pt x="46355" y="1615313"/>
                    <a:pt x="0" y="1568958"/>
                    <a:pt x="0" y="1511681"/>
                  </a:cubicBezTo>
                  <a:close/>
                </a:path>
              </a:pathLst>
            </a:custGeom>
            <a:solidFill>
              <a:srgbClr val="00194D"/>
            </a:solidFill>
          </p:spPr>
        </p:sp>
      </p:grpSp>
      <p:grpSp>
        <p:nvGrpSpPr>
          <p:cNvPr id="16" name="Group 16"/>
          <p:cNvGrpSpPr/>
          <p:nvPr/>
        </p:nvGrpSpPr>
        <p:grpSpPr>
          <a:xfrm>
            <a:off x="3589575" y="7489730"/>
            <a:ext cx="306063" cy="244745"/>
            <a:chOff x="0" y="0"/>
            <a:chExt cx="308331" cy="246558"/>
          </a:xfrm>
        </p:grpSpPr>
        <p:sp>
          <p:nvSpPr>
            <p:cNvPr id="17" name="Freeform 17" descr="preencoded.png"/>
            <p:cNvSpPr/>
            <p:nvPr/>
          </p:nvSpPr>
          <p:spPr>
            <a:xfrm>
              <a:off x="0" y="0"/>
              <a:ext cx="308356" cy="246507"/>
            </a:xfrm>
            <a:custGeom>
              <a:avLst/>
              <a:gdLst/>
              <a:ahLst/>
              <a:cxnLst/>
              <a:rect l="l" t="t" r="r" b="b"/>
              <a:pathLst>
                <a:path w="308356" h="246507">
                  <a:moveTo>
                    <a:pt x="0" y="0"/>
                  </a:moveTo>
                  <a:lnTo>
                    <a:pt x="308356" y="0"/>
                  </a:lnTo>
                  <a:lnTo>
                    <a:pt x="308356" y="246507"/>
                  </a:lnTo>
                  <a:lnTo>
                    <a:pt x="0" y="246507"/>
                  </a:lnTo>
                  <a:lnTo>
                    <a:pt x="0" y="0"/>
                  </a:lnTo>
                  <a:close/>
                </a:path>
              </a:pathLst>
            </a:custGeom>
            <a:blipFill>
              <a:blip r:embed="rId4"/>
              <a:stretch>
                <a:fillRect l="-263" r="-259" b="-20"/>
              </a:stretch>
            </a:blipFill>
          </p:spPr>
        </p:sp>
      </p:grpSp>
      <p:sp>
        <p:nvSpPr>
          <p:cNvPr id="18" name="TextBox 18"/>
          <p:cNvSpPr txBox="1"/>
          <p:nvPr/>
        </p:nvSpPr>
        <p:spPr>
          <a:xfrm>
            <a:off x="4140446" y="7432160"/>
            <a:ext cx="10591601" cy="983362"/>
          </a:xfrm>
          <a:prstGeom prst="rect">
            <a:avLst/>
          </a:prstGeom>
        </p:spPr>
        <p:txBody>
          <a:bodyPr lIns="0" tIns="0" rIns="0" bIns="0" rtlCol="0" anchor="t">
            <a:spAutoFit/>
          </a:bodyPr>
          <a:lstStyle/>
          <a:p>
            <a:pPr algn="l">
              <a:lnSpc>
                <a:spcPts val="2454"/>
              </a:lnSpc>
            </a:pPr>
            <a:r>
              <a:rPr lang="en-US" sz="1923" b="1">
                <a:solidFill>
                  <a:srgbClr val="FFFFFF"/>
                </a:solidFill>
                <a:latin typeface="Arimo Bold"/>
                <a:ea typeface="Arimo Bold"/>
                <a:cs typeface="Arimo Bold"/>
                <a:sym typeface="Arimo Bold"/>
              </a:rPr>
              <a:t>Critical Insight:</a:t>
            </a:r>
            <a:r>
              <a:rPr lang="en-US" sz="1923">
                <a:solidFill>
                  <a:srgbClr val="FFFFFF"/>
                </a:solidFill>
                <a:latin typeface="Arimo"/>
                <a:ea typeface="Arimo"/>
                <a:cs typeface="Arimo"/>
                <a:sym typeface="Arimo"/>
              </a:rPr>
              <a:t> Big-O predicts growth trends, not exact speed. Quick Sort often outperforms Merge Sort despite same theoretical complexity due to better cache locality and lower constant factors.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87706" y="1298"/>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sp>
      </p:grpSp>
      <p:grpSp>
        <p:nvGrpSpPr>
          <p:cNvPr id="6" name="Group 6"/>
          <p:cNvGrpSpPr/>
          <p:nvPr/>
        </p:nvGrpSpPr>
        <p:grpSpPr>
          <a:xfrm>
            <a:off x="13457241" y="9675995"/>
            <a:ext cx="2285681" cy="545980"/>
            <a:chOff x="0" y="0"/>
            <a:chExt cx="2302612" cy="550024"/>
          </a:xfrm>
        </p:grpSpPr>
        <p:sp>
          <p:nvSpPr>
            <p:cNvPr id="7" name="Freeform 7" descr="preencoded.png">
              <a:hlinkClick r:id="rId4" tooltip="https://gamma.app/?utm_source=made-with-gamma"/>
            </p:cNvPr>
            <p:cNvSpPr/>
            <p:nvPr/>
          </p:nvSpPr>
          <p:spPr>
            <a:xfrm>
              <a:off x="0" y="0"/>
              <a:ext cx="2302637" cy="550037"/>
            </a:xfrm>
            <a:custGeom>
              <a:avLst/>
              <a:gdLst/>
              <a:ahLst/>
              <a:cxnLst/>
              <a:rect l="l" t="t" r="r" b="b"/>
              <a:pathLst>
                <a:path w="2302637" h="550037">
                  <a:moveTo>
                    <a:pt x="0" y="0"/>
                  </a:moveTo>
                  <a:lnTo>
                    <a:pt x="2302637" y="0"/>
                  </a:lnTo>
                  <a:lnTo>
                    <a:pt x="2302637" y="550037"/>
                  </a:lnTo>
                  <a:lnTo>
                    <a:pt x="0" y="550037"/>
                  </a:lnTo>
                  <a:lnTo>
                    <a:pt x="0" y="0"/>
                  </a:lnTo>
                  <a:close/>
                </a:path>
              </a:pathLst>
            </a:custGeom>
            <a:blipFill>
              <a:blip r:embed="rId5"/>
              <a:stretch>
                <a:fillRect r="1" b="2"/>
              </a:stretch>
            </a:blipFill>
          </p:spPr>
        </p:sp>
      </p:grpSp>
      <p:grpSp>
        <p:nvGrpSpPr>
          <p:cNvPr id="8" name="Group 8"/>
          <p:cNvGrpSpPr/>
          <p:nvPr/>
        </p:nvGrpSpPr>
        <p:grpSpPr>
          <a:xfrm>
            <a:off x="10578847" y="1298"/>
            <a:ext cx="5255069" cy="10310373"/>
            <a:chOff x="0" y="0"/>
            <a:chExt cx="5293995" cy="10386746"/>
          </a:xfrm>
        </p:grpSpPr>
        <p:sp>
          <p:nvSpPr>
            <p:cNvPr id="9" name="Freeform 9" descr="preencoded.png"/>
            <p:cNvSpPr/>
            <p:nvPr/>
          </p:nvSpPr>
          <p:spPr>
            <a:xfrm>
              <a:off x="0" y="0"/>
              <a:ext cx="5293995" cy="10386695"/>
            </a:xfrm>
            <a:custGeom>
              <a:avLst/>
              <a:gdLst/>
              <a:ahLst/>
              <a:cxnLst/>
              <a:rect l="l" t="t" r="r" b="b"/>
              <a:pathLst>
                <a:path w="5293995" h="10386695">
                  <a:moveTo>
                    <a:pt x="0" y="0"/>
                  </a:moveTo>
                  <a:lnTo>
                    <a:pt x="5293995" y="0"/>
                  </a:lnTo>
                  <a:lnTo>
                    <a:pt x="5293995" y="10386695"/>
                  </a:lnTo>
                  <a:lnTo>
                    <a:pt x="0" y="10386695"/>
                  </a:lnTo>
                  <a:lnTo>
                    <a:pt x="0" y="0"/>
                  </a:lnTo>
                  <a:close/>
                </a:path>
              </a:pathLst>
            </a:custGeom>
            <a:blipFill>
              <a:blip r:embed="rId6"/>
              <a:stretch>
                <a:fillRect t="-24" b="-25"/>
              </a:stretch>
            </a:blipFill>
          </p:spPr>
        </p:sp>
      </p:grpSp>
      <p:sp>
        <p:nvSpPr>
          <p:cNvPr id="10" name="TextBox 10"/>
          <p:cNvSpPr txBox="1"/>
          <p:nvPr/>
        </p:nvSpPr>
        <p:spPr>
          <a:xfrm>
            <a:off x="3008939" y="1651489"/>
            <a:ext cx="5764452" cy="521955"/>
          </a:xfrm>
          <a:prstGeom prst="rect">
            <a:avLst/>
          </a:prstGeom>
        </p:spPr>
        <p:txBody>
          <a:bodyPr lIns="0" tIns="0" rIns="0" bIns="0" rtlCol="0" anchor="t">
            <a:spAutoFit/>
          </a:bodyPr>
          <a:lstStyle/>
          <a:p>
            <a:pPr algn="l">
              <a:lnSpc>
                <a:spcPts val="3781"/>
              </a:lnSpc>
            </a:pPr>
            <a:r>
              <a:rPr lang="en-US" sz="2919" b="1">
                <a:solidFill>
                  <a:srgbClr val="F2F5FA"/>
                </a:solidFill>
                <a:latin typeface="Arimo Bold"/>
                <a:ea typeface="Arimo Bold"/>
                <a:cs typeface="Arimo Bold"/>
                <a:sym typeface="Arimo Bold"/>
              </a:rPr>
              <a:t>Empirical Performance Analysis</a:t>
            </a:r>
          </a:p>
        </p:txBody>
      </p:sp>
      <p:sp>
        <p:nvSpPr>
          <p:cNvPr id="11" name="TextBox 11"/>
          <p:cNvSpPr txBox="1"/>
          <p:nvPr/>
        </p:nvSpPr>
        <p:spPr>
          <a:xfrm>
            <a:off x="3008939" y="2190550"/>
            <a:ext cx="4424847" cy="260971"/>
          </a:xfrm>
          <a:prstGeom prst="rect">
            <a:avLst/>
          </a:prstGeom>
        </p:spPr>
        <p:txBody>
          <a:bodyPr lIns="0" tIns="0" rIns="0" bIns="0" rtlCol="0" anchor="t">
            <a:spAutoFit/>
          </a:bodyPr>
          <a:lstStyle/>
          <a:p>
            <a:pPr algn="l">
              <a:lnSpc>
                <a:spcPts val="1857"/>
              </a:lnSpc>
            </a:pPr>
            <a:r>
              <a:rPr lang="en-US" sz="1459" b="1">
                <a:solidFill>
                  <a:srgbClr val="F2F5FA"/>
                </a:solidFill>
                <a:latin typeface="Arimo Bold"/>
                <a:ea typeface="Arimo Bold"/>
                <a:cs typeface="Arimo Bold"/>
                <a:sym typeface="Arimo Bold"/>
              </a:rPr>
              <a:t>Experimental Results Across Varying Input Sizes</a:t>
            </a:r>
          </a:p>
        </p:txBody>
      </p:sp>
      <p:sp>
        <p:nvSpPr>
          <p:cNvPr id="12" name="TextBox 12"/>
          <p:cNvSpPr txBox="1"/>
          <p:nvPr/>
        </p:nvSpPr>
        <p:spPr>
          <a:xfrm>
            <a:off x="3008939" y="2709374"/>
            <a:ext cx="3592873" cy="443718"/>
          </a:xfrm>
          <a:prstGeom prst="rect">
            <a:avLst/>
          </a:prstGeom>
        </p:spPr>
        <p:txBody>
          <a:bodyPr lIns="0" tIns="0" rIns="0" bIns="0" rtlCol="0" anchor="t">
            <a:spAutoFit/>
          </a:bodyPr>
          <a:lstStyle/>
          <a:p>
            <a:pPr algn="ctr">
              <a:lnSpc>
                <a:spcPts val="3847"/>
              </a:lnSpc>
            </a:pPr>
            <a:r>
              <a:rPr lang="en-US" sz="3847" b="1">
                <a:solidFill>
                  <a:srgbClr val="EBEDF0"/>
                </a:solidFill>
                <a:latin typeface="Arimo Bold"/>
                <a:ea typeface="Arimo Bold"/>
                <a:cs typeface="Arimo Bold"/>
                <a:sym typeface="Arimo Bold"/>
              </a:rPr>
              <a:t>n²</a:t>
            </a:r>
          </a:p>
        </p:txBody>
      </p:sp>
      <p:sp>
        <p:nvSpPr>
          <p:cNvPr id="13" name="TextBox 13"/>
          <p:cNvSpPr txBox="1"/>
          <p:nvPr/>
        </p:nvSpPr>
        <p:spPr>
          <a:xfrm>
            <a:off x="3874459" y="3276295"/>
            <a:ext cx="1861707" cy="260971"/>
          </a:xfrm>
          <a:prstGeom prst="rect">
            <a:avLst/>
          </a:prstGeom>
        </p:spPr>
        <p:txBody>
          <a:bodyPr lIns="0" tIns="0" rIns="0" bIns="0" rtlCol="0" anchor="t">
            <a:spAutoFit/>
          </a:bodyPr>
          <a:lstStyle/>
          <a:p>
            <a:pPr algn="ctr">
              <a:lnSpc>
                <a:spcPts val="1857"/>
              </a:lnSpc>
            </a:pPr>
            <a:r>
              <a:rPr lang="en-US" sz="1459" b="1">
                <a:solidFill>
                  <a:srgbClr val="EBEDF0"/>
                </a:solidFill>
                <a:latin typeface="Arimo Bold"/>
                <a:ea typeface="Arimo Bold"/>
                <a:cs typeface="Arimo Bold"/>
                <a:sym typeface="Arimo Bold"/>
              </a:rPr>
              <a:t>Quadratic Growth</a:t>
            </a:r>
          </a:p>
        </p:txBody>
      </p:sp>
      <p:sp>
        <p:nvSpPr>
          <p:cNvPr id="14" name="TextBox 14"/>
          <p:cNvSpPr txBox="1"/>
          <p:nvPr/>
        </p:nvSpPr>
        <p:spPr>
          <a:xfrm>
            <a:off x="3008939" y="3601087"/>
            <a:ext cx="3592873" cy="301682"/>
          </a:xfrm>
          <a:prstGeom prst="rect">
            <a:avLst/>
          </a:prstGeom>
        </p:spPr>
        <p:txBody>
          <a:bodyPr lIns="0" tIns="0" rIns="0" bIns="0" rtlCol="0" anchor="t">
            <a:spAutoFit/>
          </a:bodyPr>
          <a:lstStyle/>
          <a:p>
            <a:pPr algn="ctr">
              <a:lnSpc>
                <a:spcPts val="1194"/>
              </a:lnSpc>
            </a:pPr>
            <a:r>
              <a:rPr lang="en-US" sz="1127">
                <a:solidFill>
                  <a:srgbClr val="EBEDF0"/>
                </a:solidFill>
                <a:latin typeface="Arimo"/>
                <a:ea typeface="Arimo"/>
                <a:cs typeface="Arimo"/>
                <a:sym typeface="Arimo"/>
              </a:rPr>
              <a:t>Bubble, Selection, and Insertion Sort show rapid operation count increase</a:t>
            </a:r>
          </a:p>
        </p:txBody>
      </p:sp>
      <p:sp>
        <p:nvSpPr>
          <p:cNvPr id="15" name="TextBox 15"/>
          <p:cNvSpPr txBox="1"/>
          <p:nvPr/>
        </p:nvSpPr>
        <p:spPr>
          <a:xfrm>
            <a:off x="6714982" y="2709374"/>
            <a:ext cx="3592873" cy="443718"/>
          </a:xfrm>
          <a:prstGeom prst="rect">
            <a:avLst/>
          </a:prstGeom>
        </p:spPr>
        <p:txBody>
          <a:bodyPr lIns="0" tIns="0" rIns="0" bIns="0" rtlCol="0" anchor="t">
            <a:spAutoFit/>
          </a:bodyPr>
          <a:lstStyle/>
          <a:p>
            <a:pPr algn="ctr">
              <a:lnSpc>
                <a:spcPts val="3847"/>
              </a:lnSpc>
            </a:pPr>
            <a:r>
              <a:rPr lang="en-US" sz="3847" b="1">
                <a:solidFill>
                  <a:srgbClr val="EBEDF0"/>
                </a:solidFill>
                <a:latin typeface="Arimo Bold"/>
                <a:ea typeface="Arimo Bold"/>
                <a:cs typeface="Arimo Bold"/>
                <a:sym typeface="Arimo Bold"/>
              </a:rPr>
              <a:t>n log n</a:t>
            </a:r>
          </a:p>
        </p:txBody>
      </p:sp>
      <p:sp>
        <p:nvSpPr>
          <p:cNvPr id="16" name="TextBox 16"/>
          <p:cNvSpPr txBox="1"/>
          <p:nvPr/>
        </p:nvSpPr>
        <p:spPr>
          <a:xfrm>
            <a:off x="7580515" y="3276295"/>
            <a:ext cx="1861707" cy="260971"/>
          </a:xfrm>
          <a:prstGeom prst="rect">
            <a:avLst/>
          </a:prstGeom>
        </p:spPr>
        <p:txBody>
          <a:bodyPr lIns="0" tIns="0" rIns="0" bIns="0" rtlCol="0" anchor="t">
            <a:spAutoFit/>
          </a:bodyPr>
          <a:lstStyle/>
          <a:p>
            <a:pPr algn="ctr">
              <a:lnSpc>
                <a:spcPts val="1857"/>
              </a:lnSpc>
            </a:pPr>
            <a:r>
              <a:rPr lang="en-US" sz="1459" b="1">
                <a:solidFill>
                  <a:srgbClr val="EBEDF0"/>
                </a:solidFill>
                <a:latin typeface="Arimo Bold"/>
                <a:ea typeface="Arimo Bold"/>
                <a:cs typeface="Arimo Bold"/>
                <a:sym typeface="Arimo Bold"/>
              </a:rPr>
              <a:t>Logarithmic Growth</a:t>
            </a:r>
          </a:p>
        </p:txBody>
      </p:sp>
      <p:sp>
        <p:nvSpPr>
          <p:cNvPr id="17" name="TextBox 17"/>
          <p:cNvSpPr txBox="1"/>
          <p:nvPr/>
        </p:nvSpPr>
        <p:spPr>
          <a:xfrm>
            <a:off x="6714982" y="3601087"/>
            <a:ext cx="3592873" cy="301682"/>
          </a:xfrm>
          <a:prstGeom prst="rect">
            <a:avLst/>
          </a:prstGeom>
        </p:spPr>
        <p:txBody>
          <a:bodyPr lIns="0" tIns="0" rIns="0" bIns="0" rtlCol="0" anchor="t">
            <a:spAutoFit/>
          </a:bodyPr>
          <a:lstStyle/>
          <a:p>
            <a:pPr algn="ctr">
              <a:lnSpc>
                <a:spcPts val="1194"/>
              </a:lnSpc>
            </a:pPr>
            <a:r>
              <a:rPr lang="en-US" sz="1127">
                <a:solidFill>
                  <a:srgbClr val="EBEDF0"/>
                </a:solidFill>
                <a:latin typeface="Arimo"/>
                <a:ea typeface="Arimo"/>
                <a:cs typeface="Arimo"/>
                <a:sym typeface="Arimo"/>
              </a:rPr>
              <a:t>Merge, Quick, and Heap Sort demonstrate efficient scaling</a:t>
            </a:r>
          </a:p>
        </p:txBody>
      </p:sp>
      <p:sp>
        <p:nvSpPr>
          <p:cNvPr id="18" name="TextBox 18"/>
          <p:cNvSpPr txBox="1"/>
          <p:nvPr/>
        </p:nvSpPr>
        <p:spPr>
          <a:xfrm>
            <a:off x="4861961" y="4205893"/>
            <a:ext cx="3592873" cy="443718"/>
          </a:xfrm>
          <a:prstGeom prst="rect">
            <a:avLst/>
          </a:prstGeom>
        </p:spPr>
        <p:txBody>
          <a:bodyPr lIns="0" tIns="0" rIns="0" bIns="0" rtlCol="0" anchor="t">
            <a:spAutoFit/>
          </a:bodyPr>
          <a:lstStyle/>
          <a:p>
            <a:pPr algn="ctr">
              <a:lnSpc>
                <a:spcPts val="3847"/>
              </a:lnSpc>
            </a:pPr>
            <a:r>
              <a:rPr lang="en-US" sz="3847" b="1">
                <a:solidFill>
                  <a:srgbClr val="EBEDF0"/>
                </a:solidFill>
                <a:latin typeface="Arimo Bold"/>
                <a:ea typeface="Arimo Bold"/>
                <a:cs typeface="Arimo Bold"/>
                <a:sym typeface="Arimo Bold"/>
              </a:rPr>
              <a:t>O(1)</a:t>
            </a:r>
          </a:p>
        </p:txBody>
      </p:sp>
      <p:sp>
        <p:nvSpPr>
          <p:cNvPr id="19" name="TextBox 19"/>
          <p:cNvSpPr txBox="1"/>
          <p:nvPr/>
        </p:nvSpPr>
        <p:spPr>
          <a:xfrm>
            <a:off x="5727481" y="4772814"/>
            <a:ext cx="1861707" cy="260971"/>
          </a:xfrm>
          <a:prstGeom prst="rect">
            <a:avLst/>
          </a:prstGeom>
        </p:spPr>
        <p:txBody>
          <a:bodyPr lIns="0" tIns="0" rIns="0" bIns="0" rtlCol="0" anchor="t">
            <a:spAutoFit/>
          </a:bodyPr>
          <a:lstStyle/>
          <a:p>
            <a:pPr algn="ctr">
              <a:lnSpc>
                <a:spcPts val="1857"/>
              </a:lnSpc>
            </a:pPr>
            <a:r>
              <a:rPr lang="en-US" sz="1459" b="1">
                <a:solidFill>
                  <a:srgbClr val="EBEDF0"/>
                </a:solidFill>
                <a:latin typeface="Arimo Bold"/>
                <a:ea typeface="Arimo Bold"/>
                <a:cs typeface="Arimo Bold"/>
                <a:sym typeface="Arimo Bold"/>
              </a:rPr>
              <a:t>Space Efficiency</a:t>
            </a:r>
          </a:p>
        </p:txBody>
      </p:sp>
      <p:sp>
        <p:nvSpPr>
          <p:cNvPr id="20" name="TextBox 20"/>
          <p:cNvSpPr txBox="1"/>
          <p:nvPr/>
        </p:nvSpPr>
        <p:spPr>
          <a:xfrm>
            <a:off x="4861961" y="5097606"/>
            <a:ext cx="3592873" cy="301682"/>
          </a:xfrm>
          <a:prstGeom prst="rect">
            <a:avLst/>
          </a:prstGeom>
        </p:spPr>
        <p:txBody>
          <a:bodyPr lIns="0" tIns="0" rIns="0" bIns="0" rtlCol="0" anchor="t">
            <a:spAutoFit/>
          </a:bodyPr>
          <a:lstStyle/>
          <a:p>
            <a:pPr algn="ctr">
              <a:lnSpc>
                <a:spcPts val="1194"/>
              </a:lnSpc>
            </a:pPr>
            <a:r>
              <a:rPr lang="en-US" sz="1127">
                <a:solidFill>
                  <a:srgbClr val="EBEDF0"/>
                </a:solidFill>
                <a:latin typeface="Arimo"/>
                <a:ea typeface="Arimo"/>
                <a:cs typeface="Arimo"/>
                <a:sym typeface="Arimo"/>
              </a:rPr>
              <a:t>Selection and Heap Sort use minimal auxiliary memory</a:t>
            </a:r>
          </a:p>
        </p:txBody>
      </p:sp>
      <p:sp>
        <p:nvSpPr>
          <p:cNvPr id="21" name="TextBox 21"/>
          <p:cNvSpPr txBox="1"/>
          <p:nvPr/>
        </p:nvSpPr>
        <p:spPr>
          <a:xfrm>
            <a:off x="3008939" y="5516075"/>
            <a:ext cx="2789252" cy="260971"/>
          </a:xfrm>
          <a:prstGeom prst="rect">
            <a:avLst/>
          </a:prstGeom>
        </p:spPr>
        <p:txBody>
          <a:bodyPr lIns="0" tIns="0" rIns="0" bIns="0" rtlCol="0" anchor="t">
            <a:spAutoFit/>
          </a:bodyPr>
          <a:lstStyle/>
          <a:p>
            <a:pPr algn="l">
              <a:lnSpc>
                <a:spcPts val="1857"/>
              </a:lnSpc>
            </a:pPr>
            <a:r>
              <a:rPr lang="en-US" sz="1459" b="1">
                <a:solidFill>
                  <a:srgbClr val="F2F5FA"/>
                </a:solidFill>
                <a:latin typeface="Arimo Bold"/>
                <a:ea typeface="Arimo Bold"/>
                <a:cs typeface="Arimo Bold"/>
                <a:sym typeface="Arimo Bold"/>
              </a:rPr>
              <a:t>Key Observations from Testing</a:t>
            </a:r>
          </a:p>
        </p:txBody>
      </p:sp>
      <p:grpSp>
        <p:nvGrpSpPr>
          <p:cNvPr id="22" name="Group 22"/>
          <p:cNvGrpSpPr/>
          <p:nvPr/>
        </p:nvGrpSpPr>
        <p:grpSpPr>
          <a:xfrm>
            <a:off x="2998501" y="5902469"/>
            <a:ext cx="7319780" cy="967709"/>
            <a:chOff x="0" y="0"/>
            <a:chExt cx="7374001" cy="974877"/>
          </a:xfrm>
        </p:grpSpPr>
        <p:sp>
          <p:nvSpPr>
            <p:cNvPr id="23" name="Freeform 23"/>
            <p:cNvSpPr/>
            <p:nvPr/>
          </p:nvSpPr>
          <p:spPr>
            <a:xfrm>
              <a:off x="10414" y="10541"/>
              <a:ext cx="7353173" cy="953770"/>
            </a:xfrm>
            <a:custGeom>
              <a:avLst/>
              <a:gdLst/>
              <a:ahLst/>
              <a:cxnLst/>
              <a:rect l="l" t="t" r="r" b="b"/>
              <a:pathLst>
                <a:path w="7353173" h="953770">
                  <a:moveTo>
                    <a:pt x="127" y="62992"/>
                  </a:moveTo>
                  <a:cubicBezTo>
                    <a:pt x="127" y="28194"/>
                    <a:pt x="28829" y="0"/>
                    <a:pt x="64262" y="0"/>
                  </a:cubicBezTo>
                  <a:lnTo>
                    <a:pt x="7288911" y="0"/>
                  </a:lnTo>
                  <a:cubicBezTo>
                    <a:pt x="7324344" y="0"/>
                    <a:pt x="7353173" y="28194"/>
                    <a:pt x="7353173" y="62992"/>
                  </a:cubicBezTo>
                  <a:lnTo>
                    <a:pt x="7353173" y="890778"/>
                  </a:lnTo>
                  <a:cubicBezTo>
                    <a:pt x="7353173" y="925576"/>
                    <a:pt x="7324471" y="953770"/>
                    <a:pt x="7288911" y="953770"/>
                  </a:cubicBezTo>
                  <a:lnTo>
                    <a:pt x="64262" y="953770"/>
                  </a:lnTo>
                  <a:cubicBezTo>
                    <a:pt x="28829" y="953770"/>
                    <a:pt x="0" y="925576"/>
                    <a:pt x="0" y="890778"/>
                  </a:cubicBezTo>
                  <a:close/>
                </a:path>
              </a:pathLst>
            </a:custGeom>
            <a:solidFill>
              <a:srgbClr val="101620">
                <a:alpha val="90196"/>
              </a:srgbClr>
            </a:solidFill>
          </p:spPr>
        </p:sp>
        <p:sp>
          <p:nvSpPr>
            <p:cNvPr id="24" name="Freeform 24"/>
            <p:cNvSpPr/>
            <p:nvPr/>
          </p:nvSpPr>
          <p:spPr>
            <a:xfrm>
              <a:off x="0" y="0"/>
              <a:ext cx="7374001" cy="974852"/>
            </a:xfrm>
            <a:custGeom>
              <a:avLst/>
              <a:gdLst/>
              <a:ahLst/>
              <a:cxnLst/>
              <a:rect l="l" t="t" r="r" b="b"/>
              <a:pathLst>
                <a:path w="7374001" h="974852">
                  <a:moveTo>
                    <a:pt x="0" y="73533"/>
                  </a:moveTo>
                  <a:cubicBezTo>
                    <a:pt x="0" y="32766"/>
                    <a:pt x="33655" y="0"/>
                    <a:pt x="74676" y="0"/>
                  </a:cubicBezTo>
                  <a:lnTo>
                    <a:pt x="7299325" y="0"/>
                  </a:lnTo>
                  <a:lnTo>
                    <a:pt x="7299325" y="10541"/>
                  </a:lnTo>
                  <a:lnTo>
                    <a:pt x="7299325" y="0"/>
                  </a:lnTo>
                  <a:cubicBezTo>
                    <a:pt x="7340346" y="0"/>
                    <a:pt x="7374001" y="32766"/>
                    <a:pt x="7374001" y="73533"/>
                  </a:cubicBezTo>
                  <a:lnTo>
                    <a:pt x="7363460" y="73533"/>
                  </a:lnTo>
                  <a:lnTo>
                    <a:pt x="7374001" y="73533"/>
                  </a:lnTo>
                  <a:lnTo>
                    <a:pt x="7374001" y="901319"/>
                  </a:lnTo>
                  <a:lnTo>
                    <a:pt x="7363460" y="901319"/>
                  </a:lnTo>
                  <a:lnTo>
                    <a:pt x="7374001" y="901319"/>
                  </a:lnTo>
                  <a:cubicBezTo>
                    <a:pt x="7374001" y="942086"/>
                    <a:pt x="7340346" y="974852"/>
                    <a:pt x="7299325" y="974852"/>
                  </a:cubicBezTo>
                  <a:lnTo>
                    <a:pt x="7299325" y="964311"/>
                  </a:lnTo>
                  <a:lnTo>
                    <a:pt x="7299325" y="974852"/>
                  </a:lnTo>
                  <a:lnTo>
                    <a:pt x="74676" y="974852"/>
                  </a:lnTo>
                  <a:lnTo>
                    <a:pt x="74676" y="964311"/>
                  </a:lnTo>
                  <a:lnTo>
                    <a:pt x="74676" y="974852"/>
                  </a:lnTo>
                  <a:cubicBezTo>
                    <a:pt x="33655" y="974852"/>
                    <a:pt x="0" y="942213"/>
                    <a:pt x="0" y="901319"/>
                  </a:cubicBezTo>
                  <a:lnTo>
                    <a:pt x="0" y="73533"/>
                  </a:lnTo>
                  <a:lnTo>
                    <a:pt x="10541" y="73533"/>
                  </a:lnTo>
                  <a:lnTo>
                    <a:pt x="0" y="73533"/>
                  </a:lnTo>
                  <a:moveTo>
                    <a:pt x="20955" y="73533"/>
                  </a:moveTo>
                  <a:lnTo>
                    <a:pt x="20955" y="901319"/>
                  </a:lnTo>
                  <a:lnTo>
                    <a:pt x="10541" y="901319"/>
                  </a:lnTo>
                  <a:lnTo>
                    <a:pt x="21082" y="901319"/>
                  </a:lnTo>
                  <a:cubicBezTo>
                    <a:pt x="21082" y="930148"/>
                    <a:pt x="44958" y="953770"/>
                    <a:pt x="74803" y="953770"/>
                  </a:cubicBezTo>
                  <a:lnTo>
                    <a:pt x="7299325" y="953770"/>
                  </a:lnTo>
                  <a:cubicBezTo>
                    <a:pt x="7329170" y="953770"/>
                    <a:pt x="7353046" y="930021"/>
                    <a:pt x="7353046" y="901319"/>
                  </a:cubicBezTo>
                  <a:lnTo>
                    <a:pt x="7353046" y="73533"/>
                  </a:lnTo>
                  <a:cubicBezTo>
                    <a:pt x="7353046" y="44704"/>
                    <a:pt x="7329170" y="21082"/>
                    <a:pt x="7299325" y="21082"/>
                  </a:cubicBezTo>
                  <a:lnTo>
                    <a:pt x="74676" y="21082"/>
                  </a:lnTo>
                  <a:lnTo>
                    <a:pt x="74676" y="10541"/>
                  </a:lnTo>
                  <a:lnTo>
                    <a:pt x="74676" y="21082"/>
                  </a:lnTo>
                  <a:cubicBezTo>
                    <a:pt x="44831" y="21082"/>
                    <a:pt x="20955" y="44831"/>
                    <a:pt x="20955" y="73533"/>
                  </a:cubicBezTo>
                  <a:close/>
                </a:path>
              </a:pathLst>
            </a:custGeom>
            <a:solidFill>
              <a:srgbClr val="002A80"/>
            </a:solidFill>
          </p:spPr>
        </p:sp>
      </p:grpSp>
      <p:sp>
        <p:nvSpPr>
          <p:cNvPr id="25" name="TextBox 25"/>
          <p:cNvSpPr txBox="1"/>
          <p:nvPr/>
        </p:nvSpPr>
        <p:spPr>
          <a:xfrm>
            <a:off x="3178687" y="6063555"/>
            <a:ext cx="2107284" cy="260971"/>
          </a:xfrm>
          <a:prstGeom prst="rect">
            <a:avLst/>
          </a:prstGeom>
        </p:spPr>
        <p:txBody>
          <a:bodyPr lIns="0" tIns="0" rIns="0" bIns="0" rtlCol="0" anchor="t">
            <a:spAutoFit/>
          </a:bodyPr>
          <a:lstStyle/>
          <a:p>
            <a:pPr algn="l">
              <a:lnSpc>
                <a:spcPts val="1857"/>
              </a:lnSpc>
            </a:pPr>
            <a:r>
              <a:rPr lang="en-US" sz="1459" b="1">
                <a:solidFill>
                  <a:srgbClr val="EBEDF0"/>
                </a:solidFill>
                <a:latin typeface="Arimo Bold"/>
                <a:ea typeface="Arimo Bold"/>
                <a:cs typeface="Arimo Bold"/>
                <a:sym typeface="Arimo Bold"/>
              </a:rPr>
              <a:t>Selection Sort Paradox</a:t>
            </a:r>
          </a:p>
        </p:txBody>
      </p:sp>
      <p:sp>
        <p:nvSpPr>
          <p:cNvPr id="26" name="TextBox 26"/>
          <p:cNvSpPr txBox="1"/>
          <p:nvPr/>
        </p:nvSpPr>
        <p:spPr>
          <a:xfrm>
            <a:off x="3178687" y="6388360"/>
            <a:ext cx="6959408" cy="301682"/>
          </a:xfrm>
          <a:prstGeom prst="rect">
            <a:avLst/>
          </a:prstGeom>
        </p:spPr>
        <p:txBody>
          <a:bodyPr lIns="0" tIns="0" rIns="0" bIns="0" rtlCol="0" anchor="t">
            <a:spAutoFit/>
          </a:bodyPr>
          <a:lstStyle/>
          <a:p>
            <a:pPr algn="l">
              <a:lnSpc>
                <a:spcPts val="1194"/>
              </a:lnSpc>
            </a:pPr>
            <a:r>
              <a:rPr lang="en-US" sz="1127">
                <a:solidFill>
                  <a:srgbClr val="EBEDF0"/>
                </a:solidFill>
                <a:latin typeface="Arimo"/>
                <a:ea typeface="Arimo"/>
                <a:cs typeface="Arimo"/>
                <a:sym typeface="Arimo"/>
              </a:rPr>
              <a:t>Despite poor O(n²) complexity, performs consistently across all input types with fixed comparison count</a:t>
            </a:r>
          </a:p>
        </p:txBody>
      </p:sp>
      <p:grpSp>
        <p:nvGrpSpPr>
          <p:cNvPr id="27" name="Group 27"/>
          <p:cNvGrpSpPr/>
          <p:nvPr/>
        </p:nvGrpSpPr>
        <p:grpSpPr>
          <a:xfrm>
            <a:off x="2998501" y="6939893"/>
            <a:ext cx="7319780" cy="812118"/>
            <a:chOff x="0" y="0"/>
            <a:chExt cx="7374001" cy="818134"/>
          </a:xfrm>
        </p:grpSpPr>
        <p:sp>
          <p:nvSpPr>
            <p:cNvPr id="28" name="Freeform 28"/>
            <p:cNvSpPr/>
            <p:nvPr/>
          </p:nvSpPr>
          <p:spPr>
            <a:xfrm>
              <a:off x="10541" y="10541"/>
              <a:ext cx="7352919" cy="797052"/>
            </a:xfrm>
            <a:custGeom>
              <a:avLst/>
              <a:gdLst/>
              <a:ahLst/>
              <a:cxnLst/>
              <a:rect l="l" t="t" r="r" b="b"/>
              <a:pathLst>
                <a:path w="7352919" h="797052">
                  <a:moveTo>
                    <a:pt x="0" y="62992"/>
                  </a:moveTo>
                  <a:cubicBezTo>
                    <a:pt x="0" y="28194"/>
                    <a:pt x="28829" y="0"/>
                    <a:pt x="64516" y="0"/>
                  </a:cubicBezTo>
                  <a:lnTo>
                    <a:pt x="7288403" y="0"/>
                  </a:lnTo>
                  <a:cubicBezTo>
                    <a:pt x="7323962" y="0"/>
                    <a:pt x="7352919" y="28194"/>
                    <a:pt x="7352919" y="62992"/>
                  </a:cubicBezTo>
                  <a:lnTo>
                    <a:pt x="7352919" y="734060"/>
                  </a:lnTo>
                  <a:cubicBezTo>
                    <a:pt x="7352919" y="768858"/>
                    <a:pt x="7324090" y="797052"/>
                    <a:pt x="7288403" y="797052"/>
                  </a:cubicBezTo>
                  <a:lnTo>
                    <a:pt x="64516" y="797052"/>
                  </a:lnTo>
                  <a:cubicBezTo>
                    <a:pt x="28956" y="797052"/>
                    <a:pt x="0" y="768858"/>
                    <a:pt x="0" y="734060"/>
                  </a:cubicBezTo>
                  <a:close/>
                </a:path>
              </a:pathLst>
            </a:custGeom>
            <a:solidFill>
              <a:srgbClr val="101620">
                <a:alpha val="90196"/>
              </a:srgbClr>
            </a:solidFill>
          </p:spPr>
        </p:sp>
        <p:sp>
          <p:nvSpPr>
            <p:cNvPr id="29" name="Freeform 29"/>
            <p:cNvSpPr/>
            <p:nvPr/>
          </p:nvSpPr>
          <p:spPr>
            <a:xfrm>
              <a:off x="0" y="0"/>
              <a:ext cx="7374000" cy="818134"/>
            </a:xfrm>
            <a:custGeom>
              <a:avLst/>
              <a:gdLst/>
              <a:ahLst/>
              <a:cxnLst/>
              <a:rect l="l" t="t" r="r" b="b"/>
              <a:pathLst>
                <a:path w="7374000" h="818134">
                  <a:moveTo>
                    <a:pt x="0" y="73533"/>
                  </a:moveTo>
                  <a:cubicBezTo>
                    <a:pt x="0" y="32639"/>
                    <a:pt x="33782" y="0"/>
                    <a:pt x="75057" y="0"/>
                  </a:cubicBezTo>
                  <a:lnTo>
                    <a:pt x="7298944" y="0"/>
                  </a:lnTo>
                  <a:lnTo>
                    <a:pt x="7298944" y="10541"/>
                  </a:lnTo>
                  <a:lnTo>
                    <a:pt x="7298944" y="0"/>
                  </a:lnTo>
                  <a:cubicBezTo>
                    <a:pt x="7340092" y="0"/>
                    <a:pt x="7374000" y="32639"/>
                    <a:pt x="7374000" y="73533"/>
                  </a:cubicBezTo>
                  <a:lnTo>
                    <a:pt x="7363460" y="73533"/>
                  </a:lnTo>
                  <a:lnTo>
                    <a:pt x="7374000" y="73533"/>
                  </a:lnTo>
                  <a:lnTo>
                    <a:pt x="7374000" y="744601"/>
                  </a:lnTo>
                  <a:lnTo>
                    <a:pt x="7363460" y="744601"/>
                  </a:lnTo>
                  <a:lnTo>
                    <a:pt x="7374000" y="744601"/>
                  </a:lnTo>
                  <a:cubicBezTo>
                    <a:pt x="7374000" y="785495"/>
                    <a:pt x="7340219" y="818134"/>
                    <a:pt x="7298944" y="818134"/>
                  </a:cubicBezTo>
                  <a:lnTo>
                    <a:pt x="7298944" y="807593"/>
                  </a:lnTo>
                  <a:lnTo>
                    <a:pt x="7298944" y="818134"/>
                  </a:lnTo>
                  <a:lnTo>
                    <a:pt x="75057" y="818134"/>
                  </a:lnTo>
                  <a:lnTo>
                    <a:pt x="75057" y="807593"/>
                  </a:lnTo>
                  <a:lnTo>
                    <a:pt x="75057" y="818134"/>
                  </a:lnTo>
                  <a:cubicBezTo>
                    <a:pt x="33782" y="818134"/>
                    <a:pt x="0" y="785495"/>
                    <a:pt x="0" y="744601"/>
                  </a:cubicBezTo>
                  <a:lnTo>
                    <a:pt x="0" y="73533"/>
                  </a:lnTo>
                  <a:lnTo>
                    <a:pt x="10541" y="73533"/>
                  </a:lnTo>
                  <a:lnTo>
                    <a:pt x="0" y="73533"/>
                  </a:lnTo>
                  <a:moveTo>
                    <a:pt x="20955" y="73533"/>
                  </a:moveTo>
                  <a:lnTo>
                    <a:pt x="20955" y="744601"/>
                  </a:lnTo>
                  <a:lnTo>
                    <a:pt x="10541" y="744601"/>
                  </a:lnTo>
                  <a:lnTo>
                    <a:pt x="21082" y="744601"/>
                  </a:lnTo>
                  <a:cubicBezTo>
                    <a:pt x="21082" y="773430"/>
                    <a:pt x="45085" y="797179"/>
                    <a:pt x="75057" y="797179"/>
                  </a:cubicBezTo>
                  <a:lnTo>
                    <a:pt x="7298944" y="797179"/>
                  </a:lnTo>
                  <a:cubicBezTo>
                    <a:pt x="7329043" y="797179"/>
                    <a:pt x="7352919" y="773430"/>
                    <a:pt x="7352919" y="744601"/>
                  </a:cubicBezTo>
                  <a:lnTo>
                    <a:pt x="7352919" y="73533"/>
                  </a:lnTo>
                  <a:cubicBezTo>
                    <a:pt x="7352919" y="44704"/>
                    <a:pt x="7328915" y="20955"/>
                    <a:pt x="7298944" y="20955"/>
                  </a:cubicBezTo>
                  <a:lnTo>
                    <a:pt x="75057" y="20955"/>
                  </a:lnTo>
                  <a:lnTo>
                    <a:pt x="75057" y="10541"/>
                  </a:lnTo>
                  <a:lnTo>
                    <a:pt x="75057" y="21082"/>
                  </a:lnTo>
                  <a:cubicBezTo>
                    <a:pt x="44958" y="21082"/>
                    <a:pt x="21082" y="44831"/>
                    <a:pt x="21082" y="73660"/>
                  </a:cubicBezTo>
                  <a:close/>
                </a:path>
              </a:pathLst>
            </a:custGeom>
            <a:solidFill>
              <a:srgbClr val="002A80"/>
            </a:solidFill>
          </p:spPr>
        </p:sp>
      </p:grpSp>
      <p:sp>
        <p:nvSpPr>
          <p:cNvPr id="30" name="TextBox 30"/>
          <p:cNvSpPr txBox="1"/>
          <p:nvPr/>
        </p:nvSpPr>
        <p:spPr>
          <a:xfrm>
            <a:off x="3178687" y="7100979"/>
            <a:ext cx="1945025" cy="260971"/>
          </a:xfrm>
          <a:prstGeom prst="rect">
            <a:avLst/>
          </a:prstGeom>
        </p:spPr>
        <p:txBody>
          <a:bodyPr lIns="0" tIns="0" rIns="0" bIns="0" rtlCol="0" anchor="t">
            <a:spAutoFit/>
          </a:bodyPr>
          <a:lstStyle/>
          <a:p>
            <a:pPr algn="l">
              <a:lnSpc>
                <a:spcPts val="1857"/>
              </a:lnSpc>
            </a:pPr>
            <a:r>
              <a:rPr lang="en-US" sz="1459" b="1">
                <a:solidFill>
                  <a:srgbClr val="EBEDF0"/>
                </a:solidFill>
                <a:latin typeface="Arimo Bold"/>
                <a:ea typeface="Arimo Bold"/>
                <a:cs typeface="Arimo Bold"/>
                <a:sym typeface="Arimo Bold"/>
              </a:rPr>
              <a:t>Merge Sort Overhead</a:t>
            </a:r>
          </a:p>
        </p:txBody>
      </p:sp>
      <p:sp>
        <p:nvSpPr>
          <p:cNvPr id="31" name="TextBox 31"/>
          <p:cNvSpPr txBox="1"/>
          <p:nvPr/>
        </p:nvSpPr>
        <p:spPr>
          <a:xfrm>
            <a:off x="3178687" y="7425784"/>
            <a:ext cx="6959408" cy="146078"/>
          </a:xfrm>
          <a:prstGeom prst="rect">
            <a:avLst/>
          </a:prstGeom>
        </p:spPr>
        <p:txBody>
          <a:bodyPr lIns="0" tIns="0" rIns="0" bIns="0" rtlCol="0" anchor="t">
            <a:spAutoFit/>
          </a:bodyPr>
          <a:lstStyle/>
          <a:p>
            <a:pPr algn="l">
              <a:lnSpc>
                <a:spcPts val="1194"/>
              </a:lnSpc>
            </a:pPr>
            <a:r>
              <a:rPr lang="en-US" sz="1127">
                <a:solidFill>
                  <a:srgbClr val="EBEDF0"/>
                </a:solidFill>
                <a:latin typeface="Arimo"/>
                <a:ea typeface="Arimo"/>
                <a:cs typeface="Arimo"/>
                <a:sym typeface="Arimo"/>
              </a:rPr>
              <a:t>Uses more write operations due to auxiliary array copying during merge phase</a:t>
            </a:r>
          </a:p>
        </p:txBody>
      </p:sp>
      <p:grpSp>
        <p:nvGrpSpPr>
          <p:cNvPr id="32" name="Group 32"/>
          <p:cNvGrpSpPr/>
          <p:nvPr/>
        </p:nvGrpSpPr>
        <p:grpSpPr>
          <a:xfrm>
            <a:off x="2998501" y="7821713"/>
            <a:ext cx="7319780" cy="812118"/>
            <a:chOff x="0" y="0"/>
            <a:chExt cx="7374001" cy="818134"/>
          </a:xfrm>
        </p:grpSpPr>
        <p:sp>
          <p:nvSpPr>
            <p:cNvPr id="33" name="Freeform 33"/>
            <p:cNvSpPr/>
            <p:nvPr/>
          </p:nvSpPr>
          <p:spPr>
            <a:xfrm>
              <a:off x="10541" y="10541"/>
              <a:ext cx="7352919" cy="797052"/>
            </a:xfrm>
            <a:custGeom>
              <a:avLst/>
              <a:gdLst/>
              <a:ahLst/>
              <a:cxnLst/>
              <a:rect l="l" t="t" r="r" b="b"/>
              <a:pathLst>
                <a:path w="7352919" h="797052">
                  <a:moveTo>
                    <a:pt x="0" y="62992"/>
                  </a:moveTo>
                  <a:cubicBezTo>
                    <a:pt x="0" y="28194"/>
                    <a:pt x="28829" y="0"/>
                    <a:pt x="64516" y="0"/>
                  </a:cubicBezTo>
                  <a:lnTo>
                    <a:pt x="7288403" y="0"/>
                  </a:lnTo>
                  <a:cubicBezTo>
                    <a:pt x="7323962" y="0"/>
                    <a:pt x="7352919" y="28194"/>
                    <a:pt x="7352919" y="62992"/>
                  </a:cubicBezTo>
                  <a:lnTo>
                    <a:pt x="7352919" y="734060"/>
                  </a:lnTo>
                  <a:cubicBezTo>
                    <a:pt x="7352919" y="768858"/>
                    <a:pt x="7324090" y="797052"/>
                    <a:pt x="7288403" y="797052"/>
                  </a:cubicBezTo>
                  <a:lnTo>
                    <a:pt x="64516" y="797052"/>
                  </a:lnTo>
                  <a:cubicBezTo>
                    <a:pt x="28956" y="797052"/>
                    <a:pt x="0" y="768858"/>
                    <a:pt x="0" y="734060"/>
                  </a:cubicBezTo>
                  <a:close/>
                </a:path>
              </a:pathLst>
            </a:custGeom>
            <a:solidFill>
              <a:srgbClr val="101620">
                <a:alpha val="90196"/>
              </a:srgbClr>
            </a:solidFill>
          </p:spPr>
        </p:sp>
        <p:sp>
          <p:nvSpPr>
            <p:cNvPr id="34" name="Freeform 34"/>
            <p:cNvSpPr/>
            <p:nvPr/>
          </p:nvSpPr>
          <p:spPr>
            <a:xfrm>
              <a:off x="0" y="0"/>
              <a:ext cx="7374000" cy="818134"/>
            </a:xfrm>
            <a:custGeom>
              <a:avLst/>
              <a:gdLst/>
              <a:ahLst/>
              <a:cxnLst/>
              <a:rect l="l" t="t" r="r" b="b"/>
              <a:pathLst>
                <a:path w="7374000" h="818134">
                  <a:moveTo>
                    <a:pt x="0" y="73533"/>
                  </a:moveTo>
                  <a:cubicBezTo>
                    <a:pt x="0" y="32639"/>
                    <a:pt x="33782" y="0"/>
                    <a:pt x="75057" y="0"/>
                  </a:cubicBezTo>
                  <a:lnTo>
                    <a:pt x="7298944" y="0"/>
                  </a:lnTo>
                  <a:lnTo>
                    <a:pt x="7298944" y="10541"/>
                  </a:lnTo>
                  <a:lnTo>
                    <a:pt x="7298944" y="0"/>
                  </a:lnTo>
                  <a:cubicBezTo>
                    <a:pt x="7340092" y="0"/>
                    <a:pt x="7374000" y="32639"/>
                    <a:pt x="7374000" y="73533"/>
                  </a:cubicBezTo>
                  <a:lnTo>
                    <a:pt x="7363460" y="73533"/>
                  </a:lnTo>
                  <a:lnTo>
                    <a:pt x="7374000" y="73533"/>
                  </a:lnTo>
                  <a:lnTo>
                    <a:pt x="7374000" y="744601"/>
                  </a:lnTo>
                  <a:lnTo>
                    <a:pt x="7363460" y="744601"/>
                  </a:lnTo>
                  <a:lnTo>
                    <a:pt x="7374000" y="744601"/>
                  </a:lnTo>
                  <a:cubicBezTo>
                    <a:pt x="7374000" y="785495"/>
                    <a:pt x="7340219" y="818134"/>
                    <a:pt x="7298944" y="818134"/>
                  </a:cubicBezTo>
                  <a:lnTo>
                    <a:pt x="7298944" y="807593"/>
                  </a:lnTo>
                  <a:lnTo>
                    <a:pt x="7298944" y="818134"/>
                  </a:lnTo>
                  <a:lnTo>
                    <a:pt x="75057" y="818134"/>
                  </a:lnTo>
                  <a:lnTo>
                    <a:pt x="75057" y="807593"/>
                  </a:lnTo>
                  <a:lnTo>
                    <a:pt x="75057" y="818134"/>
                  </a:lnTo>
                  <a:cubicBezTo>
                    <a:pt x="33782" y="818134"/>
                    <a:pt x="0" y="785495"/>
                    <a:pt x="0" y="744601"/>
                  </a:cubicBezTo>
                  <a:lnTo>
                    <a:pt x="0" y="73533"/>
                  </a:lnTo>
                  <a:lnTo>
                    <a:pt x="10541" y="73533"/>
                  </a:lnTo>
                  <a:lnTo>
                    <a:pt x="0" y="73533"/>
                  </a:lnTo>
                  <a:moveTo>
                    <a:pt x="20955" y="73533"/>
                  </a:moveTo>
                  <a:lnTo>
                    <a:pt x="20955" y="744601"/>
                  </a:lnTo>
                  <a:lnTo>
                    <a:pt x="10541" y="744601"/>
                  </a:lnTo>
                  <a:lnTo>
                    <a:pt x="21082" y="744601"/>
                  </a:lnTo>
                  <a:cubicBezTo>
                    <a:pt x="21082" y="773430"/>
                    <a:pt x="45085" y="797179"/>
                    <a:pt x="75057" y="797179"/>
                  </a:cubicBezTo>
                  <a:lnTo>
                    <a:pt x="7298944" y="797179"/>
                  </a:lnTo>
                  <a:cubicBezTo>
                    <a:pt x="7329043" y="797179"/>
                    <a:pt x="7352919" y="773430"/>
                    <a:pt x="7352919" y="744601"/>
                  </a:cubicBezTo>
                  <a:lnTo>
                    <a:pt x="7352919" y="73533"/>
                  </a:lnTo>
                  <a:cubicBezTo>
                    <a:pt x="7352919" y="44704"/>
                    <a:pt x="7328915" y="20955"/>
                    <a:pt x="7298944" y="20955"/>
                  </a:cubicBezTo>
                  <a:lnTo>
                    <a:pt x="75057" y="20955"/>
                  </a:lnTo>
                  <a:lnTo>
                    <a:pt x="75057" y="10541"/>
                  </a:lnTo>
                  <a:lnTo>
                    <a:pt x="75057" y="21082"/>
                  </a:lnTo>
                  <a:cubicBezTo>
                    <a:pt x="44958" y="21082"/>
                    <a:pt x="21082" y="44831"/>
                    <a:pt x="21082" y="73660"/>
                  </a:cubicBezTo>
                  <a:close/>
                </a:path>
              </a:pathLst>
            </a:custGeom>
            <a:solidFill>
              <a:srgbClr val="002A80"/>
            </a:solidFill>
          </p:spPr>
        </p:sp>
      </p:grpSp>
      <p:sp>
        <p:nvSpPr>
          <p:cNvPr id="35" name="TextBox 35"/>
          <p:cNvSpPr txBox="1"/>
          <p:nvPr/>
        </p:nvSpPr>
        <p:spPr>
          <a:xfrm>
            <a:off x="3178687" y="7982799"/>
            <a:ext cx="2039398" cy="260971"/>
          </a:xfrm>
          <a:prstGeom prst="rect">
            <a:avLst/>
          </a:prstGeom>
        </p:spPr>
        <p:txBody>
          <a:bodyPr lIns="0" tIns="0" rIns="0" bIns="0" rtlCol="0" anchor="t">
            <a:spAutoFit/>
          </a:bodyPr>
          <a:lstStyle/>
          <a:p>
            <a:pPr algn="l">
              <a:lnSpc>
                <a:spcPts val="1857"/>
              </a:lnSpc>
            </a:pPr>
            <a:r>
              <a:rPr lang="en-US" sz="1459" b="1">
                <a:solidFill>
                  <a:srgbClr val="EBEDF0"/>
                </a:solidFill>
                <a:latin typeface="Arimo Bold"/>
                <a:ea typeface="Arimo Bold"/>
                <a:cs typeface="Arimo Bold"/>
                <a:sym typeface="Arimo Bold"/>
              </a:rPr>
              <a:t>Quick Sort Dominance</a:t>
            </a:r>
          </a:p>
        </p:txBody>
      </p:sp>
      <p:sp>
        <p:nvSpPr>
          <p:cNvPr id="36" name="TextBox 36"/>
          <p:cNvSpPr txBox="1"/>
          <p:nvPr/>
        </p:nvSpPr>
        <p:spPr>
          <a:xfrm>
            <a:off x="3178687" y="8307592"/>
            <a:ext cx="6959408" cy="146078"/>
          </a:xfrm>
          <a:prstGeom prst="rect">
            <a:avLst/>
          </a:prstGeom>
        </p:spPr>
        <p:txBody>
          <a:bodyPr lIns="0" tIns="0" rIns="0" bIns="0" rtlCol="0" anchor="t">
            <a:spAutoFit/>
          </a:bodyPr>
          <a:lstStyle/>
          <a:p>
            <a:pPr algn="l">
              <a:lnSpc>
                <a:spcPts val="1194"/>
              </a:lnSpc>
            </a:pPr>
            <a:r>
              <a:rPr lang="en-US" sz="1127">
                <a:solidFill>
                  <a:srgbClr val="EBEDF0"/>
                </a:solidFill>
                <a:latin typeface="Arimo"/>
                <a:ea typeface="Arimo"/>
                <a:cs typeface="Arimo"/>
                <a:sym typeface="Arimo"/>
              </a:rPr>
              <a:t>Shows best real-world performance due to excellent cache behaviour and low constant factors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87706" y="1298"/>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sp>
      </p:grpSp>
      <p:sp>
        <p:nvSpPr>
          <p:cNvPr id="6" name="TextBox 6"/>
          <p:cNvSpPr txBox="1"/>
          <p:nvPr/>
        </p:nvSpPr>
        <p:spPr>
          <a:xfrm>
            <a:off x="3344767" y="843056"/>
            <a:ext cx="10793836" cy="862392"/>
          </a:xfrm>
          <a:prstGeom prst="rect">
            <a:avLst/>
          </a:prstGeom>
        </p:spPr>
        <p:txBody>
          <a:bodyPr lIns="0" tIns="0" rIns="0" bIns="0" rtlCol="0" anchor="t">
            <a:spAutoFit/>
          </a:bodyPr>
          <a:lstStyle/>
          <a:p>
            <a:pPr algn="l">
              <a:lnSpc>
                <a:spcPts val="6236"/>
              </a:lnSpc>
            </a:pPr>
            <a:r>
              <a:rPr lang="en-US" sz="4776" b="1">
                <a:solidFill>
                  <a:srgbClr val="F2F5FA"/>
                </a:solidFill>
                <a:latin typeface="Arimo Bold"/>
                <a:ea typeface="Arimo Bold"/>
                <a:cs typeface="Arimo Bold"/>
                <a:sym typeface="Arimo Bold"/>
              </a:rPr>
              <a:t>Algorithm Selection Decision Matrix</a:t>
            </a:r>
          </a:p>
        </p:txBody>
      </p:sp>
      <p:sp>
        <p:nvSpPr>
          <p:cNvPr id="7" name="TextBox 7"/>
          <p:cNvSpPr txBox="1"/>
          <p:nvPr/>
        </p:nvSpPr>
        <p:spPr>
          <a:xfrm>
            <a:off x="3344767" y="2166477"/>
            <a:ext cx="11632101"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Choosing the right sorting algorithm based on problem constraints and requirements.</a:t>
            </a:r>
          </a:p>
        </p:txBody>
      </p:sp>
      <p:grpSp>
        <p:nvGrpSpPr>
          <p:cNvPr id="8" name="Group 8"/>
          <p:cNvGrpSpPr/>
          <p:nvPr/>
        </p:nvGrpSpPr>
        <p:grpSpPr>
          <a:xfrm>
            <a:off x="3337808" y="2781726"/>
            <a:ext cx="11645993" cy="6628471"/>
            <a:chOff x="0" y="0"/>
            <a:chExt cx="11732260" cy="6677571"/>
          </a:xfrm>
        </p:grpSpPr>
        <p:sp>
          <p:nvSpPr>
            <p:cNvPr id="9" name="Freeform 9"/>
            <p:cNvSpPr/>
            <p:nvPr/>
          </p:nvSpPr>
          <p:spPr>
            <a:xfrm>
              <a:off x="0" y="0"/>
              <a:ext cx="11732260" cy="6677533"/>
            </a:xfrm>
            <a:custGeom>
              <a:avLst/>
              <a:gdLst/>
              <a:ahLst/>
              <a:cxnLst/>
              <a:rect l="l" t="t" r="r" b="b"/>
              <a:pathLst>
                <a:path w="11732260" h="6677533">
                  <a:moveTo>
                    <a:pt x="0" y="110617"/>
                  </a:moveTo>
                  <a:cubicBezTo>
                    <a:pt x="0" y="49530"/>
                    <a:pt x="49530" y="0"/>
                    <a:pt x="110744" y="0"/>
                  </a:cubicBezTo>
                  <a:lnTo>
                    <a:pt x="11621516" y="0"/>
                  </a:lnTo>
                  <a:lnTo>
                    <a:pt x="11621516" y="6985"/>
                  </a:lnTo>
                  <a:lnTo>
                    <a:pt x="11621516" y="0"/>
                  </a:lnTo>
                  <a:cubicBezTo>
                    <a:pt x="11682603" y="0"/>
                    <a:pt x="11732260" y="49530"/>
                    <a:pt x="11732260" y="110617"/>
                  </a:cubicBezTo>
                  <a:lnTo>
                    <a:pt x="11725275" y="110617"/>
                  </a:lnTo>
                  <a:lnTo>
                    <a:pt x="11732260" y="110617"/>
                  </a:lnTo>
                  <a:lnTo>
                    <a:pt x="11732260" y="6566916"/>
                  </a:lnTo>
                  <a:lnTo>
                    <a:pt x="11725275" y="6566916"/>
                  </a:lnTo>
                  <a:lnTo>
                    <a:pt x="11732260" y="6566916"/>
                  </a:lnTo>
                  <a:cubicBezTo>
                    <a:pt x="11732260" y="6628003"/>
                    <a:pt x="11682730" y="6677533"/>
                    <a:pt x="11621516" y="6677533"/>
                  </a:cubicBezTo>
                  <a:lnTo>
                    <a:pt x="11621516" y="6670548"/>
                  </a:lnTo>
                  <a:lnTo>
                    <a:pt x="11621516" y="6677533"/>
                  </a:lnTo>
                  <a:lnTo>
                    <a:pt x="110744" y="6677533"/>
                  </a:lnTo>
                  <a:lnTo>
                    <a:pt x="110744" y="6670548"/>
                  </a:lnTo>
                  <a:lnTo>
                    <a:pt x="110744" y="6677533"/>
                  </a:lnTo>
                  <a:cubicBezTo>
                    <a:pt x="49657" y="6677533"/>
                    <a:pt x="0" y="6628003"/>
                    <a:pt x="0" y="6566916"/>
                  </a:cubicBezTo>
                  <a:lnTo>
                    <a:pt x="0" y="110617"/>
                  </a:lnTo>
                  <a:lnTo>
                    <a:pt x="6985" y="110617"/>
                  </a:lnTo>
                  <a:lnTo>
                    <a:pt x="0" y="110617"/>
                  </a:lnTo>
                  <a:moveTo>
                    <a:pt x="13970" y="110617"/>
                  </a:moveTo>
                  <a:lnTo>
                    <a:pt x="13970" y="6566916"/>
                  </a:lnTo>
                  <a:lnTo>
                    <a:pt x="6985" y="6566916"/>
                  </a:lnTo>
                  <a:lnTo>
                    <a:pt x="13970" y="6566916"/>
                  </a:lnTo>
                  <a:cubicBezTo>
                    <a:pt x="13970" y="6620256"/>
                    <a:pt x="57277" y="6663563"/>
                    <a:pt x="110617" y="6663563"/>
                  </a:cubicBezTo>
                  <a:lnTo>
                    <a:pt x="11621516" y="6663563"/>
                  </a:lnTo>
                  <a:cubicBezTo>
                    <a:pt x="11674983" y="6663563"/>
                    <a:pt x="11718163" y="6620256"/>
                    <a:pt x="11718163" y="6566916"/>
                  </a:cubicBezTo>
                  <a:lnTo>
                    <a:pt x="11718163" y="110617"/>
                  </a:lnTo>
                  <a:cubicBezTo>
                    <a:pt x="11718163" y="57277"/>
                    <a:pt x="11674856" y="13970"/>
                    <a:pt x="11621516" y="13970"/>
                  </a:cubicBezTo>
                  <a:lnTo>
                    <a:pt x="110744" y="13970"/>
                  </a:lnTo>
                  <a:lnTo>
                    <a:pt x="110744" y="6985"/>
                  </a:lnTo>
                  <a:lnTo>
                    <a:pt x="110744" y="13970"/>
                  </a:lnTo>
                  <a:cubicBezTo>
                    <a:pt x="57277" y="13970"/>
                    <a:pt x="13970" y="57277"/>
                    <a:pt x="13970" y="110617"/>
                  </a:cubicBezTo>
                  <a:close/>
                </a:path>
              </a:pathLst>
            </a:custGeom>
            <a:solidFill>
              <a:srgbClr val="FFFFFF">
                <a:alpha val="5490"/>
              </a:srgbClr>
            </a:solidFill>
          </p:spPr>
        </p:sp>
      </p:grpSp>
      <p:grpSp>
        <p:nvGrpSpPr>
          <p:cNvPr id="10" name="Group 10"/>
          <p:cNvGrpSpPr/>
          <p:nvPr/>
        </p:nvGrpSpPr>
        <p:grpSpPr>
          <a:xfrm>
            <a:off x="3358659" y="2802577"/>
            <a:ext cx="11604291" cy="625780"/>
            <a:chOff x="0" y="0"/>
            <a:chExt cx="11690248" cy="630415"/>
          </a:xfrm>
        </p:grpSpPr>
        <p:sp>
          <p:nvSpPr>
            <p:cNvPr id="11" name="Freeform 11"/>
            <p:cNvSpPr/>
            <p:nvPr/>
          </p:nvSpPr>
          <p:spPr>
            <a:xfrm>
              <a:off x="0" y="0"/>
              <a:ext cx="11690223" cy="630428"/>
            </a:xfrm>
            <a:custGeom>
              <a:avLst/>
              <a:gdLst/>
              <a:ahLst/>
              <a:cxnLst/>
              <a:rect l="l" t="t" r="r" b="b"/>
              <a:pathLst>
                <a:path w="11690223" h="630428">
                  <a:moveTo>
                    <a:pt x="0" y="0"/>
                  </a:moveTo>
                  <a:lnTo>
                    <a:pt x="11690223" y="0"/>
                  </a:lnTo>
                  <a:lnTo>
                    <a:pt x="11690223" y="630428"/>
                  </a:lnTo>
                  <a:lnTo>
                    <a:pt x="0" y="630428"/>
                  </a:lnTo>
                  <a:close/>
                </a:path>
              </a:pathLst>
            </a:custGeom>
            <a:solidFill>
              <a:srgbClr val="FFFFFF">
                <a:alpha val="0"/>
              </a:srgbClr>
            </a:solidFill>
          </p:spPr>
        </p:sp>
      </p:grpSp>
      <p:sp>
        <p:nvSpPr>
          <p:cNvPr id="12" name="TextBox 12"/>
          <p:cNvSpPr txBox="1"/>
          <p:nvPr/>
        </p:nvSpPr>
        <p:spPr>
          <a:xfrm>
            <a:off x="3603581" y="2927765"/>
            <a:ext cx="2407927" cy="346842"/>
          </a:xfrm>
          <a:prstGeom prst="rect">
            <a:avLst/>
          </a:prstGeom>
        </p:spPr>
        <p:txBody>
          <a:bodyPr lIns="0" tIns="0" rIns="0" bIns="0" rtlCol="0" anchor="t">
            <a:spAutoFit/>
          </a:bodyPr>
          <a:lstStyle/>
          <a:p>
            <a:pPr algn="l">
              <a:lnSpc>
                <a:spcPts val="2454"/>
              </a:lnSpc>
            </a:pPr>
            <a:r>
              <a:rPr lang="en-US" sz="1923" b="1">
                <a:solidFill>
                  <a:srgbClr val="EBEDF0"/>
                </a:solidFill>
                <a:latin typeface="Arimo Bold"/>
                <a:ea typeface="Arimo Bold"/>
                <a:cs typeface="Arimo Bold"/>
                <a:sym typeface="Arimo Bold"/>
              </a:rPr>
              <a:t>Scenario</a:t>
            </a:r>
          </a:p>
        </p:txBody>
      </p:sp>
      <p:sp>
        <p:nvSpPr>
          <p:cNvPr id="13" name="TextBox 13"/>
          <p:cNvSpPr txBox="1"/>
          <p:nvPr/>
        </p:nvSpPr>
        <p:spPr>
          <a:xfrm>
            <a:off x="6508082" y="2927765"/>
            <a:ext cx="2404448" cy="346842"/>
          </a:xfrm>
          <a:prstGeom prst="rect">
            <a:avLst/>
          </a:prstGeom>
        </p:spPr>
        <p:txBody>
          <a:bodyPr lIns="0" tIns="0" rIns="0" bIns="0" rtlCol="0" anchor="t">
            <a:spAutoFit/>
          </a:bodyPr>
          <a:lstStyle/>
          <a:p>
            <a:pPr algn="l">
              <a:lnSpc>
                <a:spcPts val="2454"/>
              </a:lnSpc>
            </a:pPr>
            <a:r>
              <a:rPr lang="en-US" sz="1923" b="1">
                <a:solidFill>
                  <a:srgbClr val="EBEDF0"/>
                </a:solidFill>
                <a:latin typeface="Arimo Bold"/>
                <a:ea typeface="Arimo Bold"/>
                <a:cs typeface="Arimo Bold"/>
                <a:sym typeface="Arimo Bold"/>
              </a:rPr>
              <a:t>Best Algorithm</a:t>
            </a:r>
          </a:p>
        </p:txBody>
      </p:sp>
      <p:sp>
        <p:nvSpPr>
          <p:cNvPr id="14" name="TextBox 14"/>
          <p:cNvSpPr txBox="1"/>
          <p:nvPr/>
        </p:nvSpPr>
        <p:spPr>
          <a:xfrm>
            <a:off x="9409092" y="2927765"/>
            <a:ext cx="5309050" cy="346842"/>
          </a:xfrm>
          <a:prstGeom prst="rect">
            <a:avLst/>
          </a:prstGeom>
        </p:spPr>
        <p:txBody>
          <a:bodyPr lIns="0" tIns="0" rIns="0" bIns="0" rtlCol="0" anchor="t">
            <a:spAutoFit/>
          </a:bodyPr>
          <a:lstStyle/>
          <a:p>
            <a:pPr algn="l">
              <a:lnSpc>
                <a:spcPts val="2454"/>
              </a:lnSpc>
            </a:pPr>
            <a:r>
              <a:rPr lang="en-US" sz="1923" b="1">
                <a:solidFill>
                  <a:srgbClr val="EBEDF0"/>
                </a:solidFill>
                <a:latin typeface="Arimo Bold"/>
                <a:ea typeface="Arimo Bold"/>
                <a:cs typeface="Arimo Bold"/>
                <a:sym typeface="Arimo Bold"/>
              </a:rPr>
              <a:t>Reasoning</a:t>
            </a:r>
          </a:p>
        </p:txBody>
      </p:sp>
      <p:grpSp>
        <p:nvGrpSpPr>
          <p:cNvPr id="15" name="Group 15"/>
          <p:cNvGrpSpPr/>
          <p:nvPr/>
        </p:nvGrpSpPr>
        <p:grpSpPr>
          <a:xfrm>
            <a:off x="3358659" y="3428357"/>
            <a:ext cx="11604291" cy="944034"/>
            <a:chOff x="0" y="0"/>
            <a:chExt cx="11690248" cy="951027"/>
          </a:xfrm>
        </p:grpSpPr>
        <p:sp>
          <p:nvSpPr>
            <p:cNvPr id="16" name="Freeform 16"/>
            <p:cNvSpPr/>
            <p:nvPr/>
          </p:nvSpPr>
          <p:spPr>
            <a:xfrm>
              <a:off x="0" y="0"/>
              <a:ext cx="11690223" cy="950976"/>
            </a:xfrm>
            <a:custGeom>
              <a:avLst/>
              <a:gdLst/>
              <a:ahLst/>
              <a:cxnLst/>
              <a:rect l="l" t="t" r="r" b="b"/>
              <a:pathLst>
                <a:path w="11690223" h="950976">
                  <a:moveTo>
                    <a:pt x="0" y="0"/>
                  </a:moveTo>
                  <a:lnTo>
                    <a:pt x="11690223" y="0"/>
                  </a:lnTo>
                  <a:lnTo>
                    <a:pt x="11690223" y="950976"/>
                  </a:lnTo>
                  <a:lnTo>
                    <a:pt x="0" y="950976"/>
                  </a:lnTo>
                  <a:close/>
                </a:path>
              </a:pathLst>
            </a:custGeom>
            <a:solidFill>
              <a:srgbClr val="000000">
                <a:alpha val="0"/>
              </a:srgbClr>
            </a:solidFill>
          </p:spPr>
        </p:sp>
      </p:grpSp>
      <p:sp>
        <p:nvSpPr>
          <p:cNvPr id="17" name="TextBox 17"/>
          <p:cNvSpPr txBox="1"/>
          <p:nvPr/>
        </p:nvSpPr>
        <p:spPr>
          <a:xfrm>
            <a:off x="3603581" y="3553532"/>
            <a:ext cx="2407927" cy="617157"/>
          </a:xfrm>
          <a:prstGeom prst="rect">
            <a:avLst/>
          </a:prstGeom>
        </p:spPr>
        <p:txBody>
          <a:bodyPr lIns="0" tIns="0" rIns="0" bIns="0" rtlCol="0" anchor="t">
            <a:spAutoFit/>
          </a:bodyPr>
          <a:lstStyle/>
          <a:p>
            <a:pPr algn="l">
              <a:lnSpc>
                <a:spcPts val="2454"/>
              </a:lnSpc>
            </a:pPr>
            <a:r>
              <a:rPr lang="en-US" sz="1923" dirty="0">
                <a:solidFill>
                  <a:srgbClr val="EBEDF0"/>
                </a:solidFill>
                <a:latin typeface="Arimo"/>
                <a:ea typeface="Arimo"/>
                <a:cs typeface="Arimo"/>
                <a:sym typeface="Arimo"/>
              </a:rPr>
              <a:t>Small input size</a:t>
            </a:r>
          </a:p>
          <a:p>
            <a:pPr algn="l">
              <a:lnSpc>
                <a:spcPts val="2454"/>
              </a:lnSpc>
            </a:pPr>
            <a:r>
              <a:rPr lang="en-US" sz="1923" dirty="0">
                <a:solidFill>
                  <a:srgbClr val="EBEDF0"/>
                </a:solidFill>
                <a:latin typeface="Arimo"/>
                <a:ea typeface="Arimo"/>
                <a:cs typeface="Arimo"/>
                <a:sym typeface="Arimo"/>
              </a:rPr>
              <a:t> (n &lt; 50)</a:t>
            </a:r>
          </a:p>
        </p:txBody>
      </p:sp>
      <p:sp>
        <p:nvSpPr>
          <p:cNvPr id="18" name="TextBox 18"/>
          <p:cNvSpPr txBox="1"/>
          <p:nvPr/>
        </p:nvSpPr>
        <p:spPr>
          <a:xfrm>
            <a:off x="6508082" y="3553532"/>
            <a:ext cx="2404448"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Insertion Sort</a:t>
            </a:r>
          </a:p>
        </p:txBody>
      </p:sp>
      <p:sp>
        <p:nvSpPr>
          <p:cNvPr id="19" name="TextBox 19"/>
          <p:cNvSpPr txBox="1"/>
          <p:nvPr/>
        </p:nvSpPr>
        <p:spPr>
          <a:xfrm>
            <a:off x="9409092" y="3553532"/>
            <a:ext cx="5309050" cy="665096"/>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Low overhead, adaptive behaviour, cache-friendly</a:t>
            </a:r>
          </a:p>
        </p:txBody>
      </p:sp>
      <p:grpSp>
        <p:nvGrpSpPr>
          <p:cNvPr id="20" name="Group 20"/>
          <p:cNvGrpSpPr/>
          <p:nvPr/>
        </p:nvGrpSpPr>
        <p:grpSpPr>
          <a:xfrm>
            <a:off x="3358659" y="4372391"/>
            <a:ext cx="11604291" cy="625780"/>
            <a:chOff x="0" y="0"/>
            <a:chExt cx="11690248" cy="630415"/>
          </a:xfrm>
        </p:grpSpPr>
        <p:sp>
          <p:nvSpPr>
            <p:cNvPr id="21" name="Freeform 21"/>
            <p:cNvSpPr/>
            <p:nvPr/>
          </p:nvSpPr>
          <p:spPr>
            <a:xfrm>
              <a:off x="0" y="0"/>
              <a:ext cx="11690223" cy="630428"/>
            </a:xfrm>
            <a:custGeom>
              <a:avLst/>
              <a:gdLst/>
              <a:ahLst/>
              <a:cxnLst/>
              <a:rect l="l" t="t" r="r" b="b"/>
              <a:pathLst>
                <a:path w="11690223" h="630428">
                  <a:moveTo>
                    <a:pt x="0" y="0"/>
                  </a:moveTo>
                  <a:lnTo>
                    <a:pt x="11690223" y="0"/>
                  </a:lnTo>
                  <a:lnTo>
                    <a:pt x="11690223" y="630428"/>
                  </a:lnTo>
                  <a:lnTo>
                    <a:pt x="0" y="630428"/>
                  </a:lnTo>
                  <a:close/>
                </a:path>
              </a:pathLst>
            </a:custGeom>
            <a:solidFill>
              <a:srgbClr val="FFFFFF">
                <a:alpha val="0"/>
              </a:srgbClr>
            </a:solidFill>
          </p:spPr>
        </p:sp>
      </p:grpSp>
      <p:sp>
        <p:nvSpPr>
          <p:cNvPr id="22" name="TextBox 22"/>
          <p:cNvSpPr txBox="1"/>
          <p:nvPr/>
        </p:nvSpPr>
        <p:spPr>
          <a:xfrm>
            <a:off x="3603581" y="4497579"/>
            <a:ext cx="2407927"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Large random data</a:t>
            </a:r>
          </a:p>
        </p:txBody>
      </p:sp>
      <p:sp>
        <p:nvSpPr>
          <p:cNvPr id="23" name="TextBox 23"/>
          <p:cNvSpPr txBox="1"/>
          <p:nvPr/>
        </p:nvSpPr>
        <p:spPr>
          <a:xfrm>
            <a:off x="6508082" y="4497579"/>
            <a:ext cx="2404448"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Quick Sort</a:t>
            </a:r>
          </a:p>
        </p:txBody>
      </p:sp>
      <p:sp>
        <p:nvSpPr>
          <p:cNvPr id="24" name="TextBox 24"/>
          <p:cNvSpPr txBox="1"/>
          <p:nvPr/>
        </p:nvSpPr>
        <p:spPr>
          <a:xfrm>
            <a:off x="9409092" y="4497579"/>
            <a:ext cx="5309050"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Best average case, in-place, cache-efficient</a:t>
            </a:r>
          </a:p>
        </p:txBody>
      </p:sp>
      <p:grpSp>
        <p:nvGrpSpPr>
          <p:cNvPr id="25" name="Group 25"/>
          <p:cNvGrpSpPr/>
          <p:nvPr/>
        </p:nvGrpSpPr>
        <p:grpSpPr>
          <a:xfrm>
            <a:off x="3358659" y="4998171"/>
            <a:ext cx="11604291" cy="625780"/>
            <a:chOff x="0" y="0"/>
            <a:chExt cx="11690248" cy="630415"/>
          </a:xfrm>
        </p:grpSpPr>
        <p:sp>
          <p:nvSpPr>
            <p:cNvPr id="26" name="Freeform 26"/>
            <p:cNvSpPr/>
            <p:nvPr/>
          </p:nvSpPr>
          <p:spPr>
            <a:xfrm>
              <a:off x="0" y="0"/>
              <a:ext cx="11690223" cy="630428"/>
            </a:xfrm>
            <a:custGeom>
              <a:avLst/>
              <a:gdLst/>
              <a:ahLst/>
              <a:cxnLst/>
              <a:rect l="l" t="t" r="r" b="b"/>
              <a:pathLst>
                <a:path w="11690223" h="630428">
                  <a:moveTo>
                    <a:pt x="0" y="0"/>
                  </a:moveTo>
                  <a:lnTo>
                    <a:pt x="11690223" y="0"/>
                  </a:lnTo>
                  <a:lnTo>
                    <a:pt x="11690223" y="630428"/>
                  </a:lnTo>
                  <a:lnTo>
                    <a:pt x="0" y="630428"/>
                  </a:lnTo>
                  <a:close/>
                </a:path>
              </a:pathLst>
            </a:custGeom>
            <a:solidFill>
              <a:srgbClr val="000000">
                <a:alpha val="0"/>
              </a:srgbClr>
            </a:solidFill>
          </p:spPr>
        </p:sp>
      </p:grpSp>
      <p:sp>
        <p:nvSpPr>
          <p:cNvPr id="27" name="TextBox 27"/>
          <p:cNvSpPr txBox="1"/>
          <p:nvPr/>
        </p:nvSpPr>
        <p:spPr>
          <a:xfrm>
            <a:off x="3603581" y="5123359"/>
            <a:ext cx="2407927"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Stability required</a:t>
            </a:r>
          </a:p>
        </p:txBody>
      </p:sp>
      <p:sp>
        <p:nvSpPr>
          <p:cNvPr id="28" name="TextBox 28"/>
          <p:cNvSpPr txBox="1"/>
          <p:nvPr/>
        </p:nvSpPr>
        <p:spPr>
          <a:xfrm>
            <a:off x="6508082" y="5123359"/>
            <a:ext cx="2404448"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Merge Sort</a:t>
            </a:r>
          </a:p>
        </p:txBody>
      </p:sp>
      <p:sp>
        <p:nvSpPr>
          <p:cNvPr id="29" name="TextBox 29"/>
          <p:cNvSpPr txBox="1"/>
          <p:nvPr/>
        </p:nvSpPr>
        <p:spPr>
          <a:xfrm>
            <a:off x="9409092" y="5123359"/>
            <a:ext cx="5309050"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Guaranteed stable, predictable O(n log n)</a:t>
            </a:r>
          </a:p>
        </p:txBody>
      </p:sp>
      <p:grpSp>
        <p:nvGrpSpPr>
          <p:cNvPr id="30" name="Group 30"/>
          <p:cNvGrpSpPr/>
          <p:nvPr/>
        </p:nvGrpSpPr>
        <p:grpSpPr>
          <a:xfrm>
            <a:off x="3358659" y="5623951"/>
            <a:ext cx="11604291" cy="625780"/>
            <a:chOff x="0" y="0"/>
            <a:chExt cx="11690248" cy="630415"/>
          </a:xfrm>
        </p:grpSpPr>
        <p:sp>
          <p:nvSpPr>
            <p:cNvPr id="31" name="Freeform 31"/>
            <p:cNvSpPr/>
            <p:nvPr/>
          </p:nvSpPr>
          <p:spPr>
            <a:xfrm>
              <a:off x="0" y="0"/>
              <a:ext cx="11690223" cy="630428"/>
            </a:xfrm>
            <a:custGeom>
              <a:avLst/>
              <a:gdLst/>
              <a:ahLst/>
              <a:cxnLst/>
              <a:rect l="l" t="t" r="r" b="b"/>
              <a:pathLst>
                <a:path w="11690223" h="630428">
                  <a:moveTo>
                    <a:pt x="0" y="0"/>
                  </a:moveTo>
                  <a:lnTo>
                    <a:pt x="11690223" y="0"/>
                  </a:lnTo>
                  <a:lnTo>
                    <a:pt x="11690223" y="630428"/>
                  </a:lnTo>
                  <a:lnTo>
                    <a:pt x="0" y="630428"/>
                  </a:lnTo>
                  <a:close/>
                </a:path>
              </a:pathLst>
            </a:custGeom>
            <a:solidFill>
              <a:srgbClr val="FFFFFF">
                <a:alpha val="0"/>
              </a:srgbClr>
            </a:solidFill>
          </p:spPr>
        </p:sp>
      </p:grpSp>
      <p:sp>
        <p:nvSpPr>
          <p:cNvPr id="32" name="TextBox 32"/>
          <p:cNvSpPr txBox="1"/>
          <p:nvPr/>
        </p:nvSpPr>
        <p:spPr>
          <a:xfrm>
            <a:off x="3603581" y="5749126"/>
            <a:ext cx="2407927"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Memory constrained</a:t>
            </a:r>
          </a:p>
        </p:txBody>
      </p:sp>
      <p:sp>
        <p:nvSpPr>
          <p:cNvPr id="33" name="TextBox 33"/>
          <p:cNvSpPr txBox="1"/>
          <p:nvPr/>
        </p:nvSpPr>
        <p:spPr>
          <a:xfrm>
            <a:off x="6508082" y="5749126"/>
            <a:ext cx="2404448"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Heap Sort</a:t>
            </a:r>
          </a:p>
        </p:txBody>
      </p:sp>
      <p:sp>
        <p:nvSpPr>
          <p:cNvPr id="34" name="TextBox 34"/>
          <p:cNvSpPr txBox="1"/>
          <p:nvPr/>
        </p:nvSpPr>
        <p:spPr>
          <a:xfrm>
            <a:off x="9409092" y="5749126"/>
            <a:ext cx="5309050"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O(1) extra space, guaranteed performance</a:t>
            </a:r>
          </a:p>
        </p:txBody>
      </p:sp>
      <p:grpSp>
        <p:nvGrpSpPr>
          <p:cNvPr id="35" name="Group 35"/>
          <p:cNvGrpSpPr/>
          <p:nvPr/>
        </p:nvGrpSpPr>
        <p:grpSpPr>
          <a:xfrm>
            <a:off x="3358659" y="6249718"/>
            <a:ext cx="11604291" cy="944034"/>
            <a:chOff x="0" y="0"/>
            <a:chExt cx="11690248" cy="951027"/>
          </a:xfrm>
        </p:grpSpPr>
        <p:sp>
          <p:nvSpPr>
            <p:cNvPr id="36" name="Freeform 36"/>
            <p:cNvSpPr/>
            <p:nvPr/>
          </p:nvSpPr>
          <p:spPr>
            <a:xfrm>
              <a:off x="0" y="0"/>
              <a:ext cx="11690223" cy="950976"/>
            </a:xfrm>
            <a:custGeom>
              <a:avLst/>
              <a:gdLst/>
              <a:ahLst/>
              <a:cxnLst/>
              <a:rect l="l" t="t" r="r" b="b"/>
              <a:pathLst>
                <a:path w="11690223" h="950976">
                  <a:moveTo>
                    <a:pt x="0" y="0"/>
                  </a:moveTo>
                  <a:lnTo>
                    <a:pt x="11690223" y="0"/>
                  </a:lnTo>
                  <a:lnTo>
                    <a:pt x="11690223" y="950976"/>
                  </a:lnTo>
                  <a:lnTo>
                    <a:pt x="0" y="950976"/>
                  </a:lnTo>
                  <a:close/>
                </a:path>
              </a:pathLst>
            </a:custGeom>
            <a:solidFill>
              <a:srgbClr val="000000">
                <a:alpha val="0"/>
              </a:srgbClr>
            </a:solidFill>
          </p:spPr>
        </p:sp>
      </p:grpSp>
      <p:sp>
        <p:nvSpPr>
          <p:cNvPr id="37" name="TextBox 37"/>
          <p:cNvSpPr txBox="1"/>
          <p:nvPr/>
        </p:nvSpPr>
        <p:spPr>
          <a:xfrm>
            <a:off x="3603581" y="6374906"/>
            <a:ext cx="2407927" cy="665096"/>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Worst-case guarantee</a:t>
            </a:r>
          </a:p>
        </p:txBody>
      </p:sp>
      <p:sp>
        <p:nvSpPr>
          <p:cNvPr id="38" name="TextBox 38"/>
          <p:cNvSpPr txBox="1"/>
          <p:nvPr/>
        </p:nvSpPr>
        <p:spPr>
          <a:xfrm>
            <a:off x="6508082" y="6374906"/>
            <a:ext cx="2404448" cy="665096"/>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Merge Sort or Heap Sort</a:t>
            </a:r>
          </a:p>
        </p:txBody>
      </p:sp>
      <p:sp>
        <p:nvSpPr>
          <p:cNvPr id="39" name="TextBox 39"/>
          <p:cNvSpPr txBox="1"/>
          <p:nvPr/>
        </p:nvSpPr>
        <p:spPr>
          <a:xfrm>
            <a:off x="9409092" y="6374906"/>
            <a:ext cx="5309050"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No degradation, bounded execution time</a:t>
            </a:r>
          </a:p>
        </p:txBody>
      </p:sp>
      <p:grpSp>
        <p:nvGrpSpPr>
          <p:cNvPr id="40" name="Group 40"/>
          <p:cNvGrpSpPr/>
          <p:nvPr/>
        </p:nvGrpSpPr>
        <p:grpSpPr>
          <a:xfrm>
            <a:off x="3358659" y="7193765"/>
            <a:ext cx="11604291" cy="625780"/>
            <a:chOff x="0" y="0"/>
            <a:chExt cx="11690248" cy="630415"/>
          </a:xfrm>
        </p:grpSpPr>
        <p:sp>
          <p:nvSpPr>
            <p:cNvPr id="41" name="Freeform 41"/>
            <p:cNvSpPr/>
            <p:nvPr/>
          </p:nvSpPr>
          <p:spPr>
            <a:xfrm>
              <a:off x="0" y="0"/>
              <a:ext cx="11690223" cy="630428"/>
            </a:xfrm>
            <a:custGeom>
              <a:avLst/>
              <a:gdLst/>
              <a:ahLst/>
              <a:cxnLst/>
              <a:rect l="l" t="t" r="r" b="b"/>
              <a:pathLst>
                <a:path w="11690223" h="630428">
                  <a:moveTo>
                    <a:pt x="0" y="0"/>
                  </a:moveTo>
                  <a:lnTo>
                    <a:pt x="11690223" y="0"/>
                  </a:lnTo>
                  <a:lnTo>
                    <a:pt x="11690223" y="630428"/>
                  </a:lnTo>
                  <a:lnTo>
                    <a:pt x="0" y="630428"/>
                  </a:lnTo>
                  <a:close/>
                </a:path>
              </a:pathLst>
            </a:custGeom>
            <a:solidFill>
              <a:srgbClr val="FFFFFF">
                <a:alpha val="0"/>
              </a:srgbClr>
            </a:solidFill>
          </p:spPr>
        </p:sp>
      </p:grpSp>
      <p:sp>
        <p:nvSpPr>
          <p:cNvPr id="42" name="TextBox 42"/>
          <p:cNvSpPr txBox="1"/>
          <p:nvPr/>
        </p:nvSpPr>
        <p:spPr>
          <a:xfrm>
            <a:off x="3603581" y="7318940"/>
            <a:ext cx="2407927"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Nearly sorted data</a:t>
            </a:r>
          </a:p>
        </p:txBody>
      </p:sp>
      <p:sp>
        <p:nvSpPr>
          <p:cNvPr id="43" name="TextBox 43"/>
          <p:cNvSpPr txBox="1"/>
          <p:nvPr/>
        </p:nvSpPr>
        <p:spPr>
          <a:xfrm>
            <a:off x="6508082" y="7318940"/>
            <a:ext cx="2404448"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Insertion Sort</a:t>
            </a:r>
          </a:p>
        </p:txBody>
      </p:sp>
      <p:sp>
        <p:nvSpPr>
          <p:cNvPr id="44" name="TextBox 44"/>
          <p:cNvSpPr txBox="1"/>
          <p:nvPr/>
        </p:nvSpPr>
        <p:spPr>
          <a:xfrm>
            <a:off x="9409092" y="7318940"/>
            <a:ext cx="5309050"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Adaptive: O(n) for nearly sorted inputs</a:t>
            </a:r>
          </a:p>
        </p:txBody>
      </p:sp>
      <p:grpSp>
        <p:nvGrpSpPr>
          <p:cNvPr id="45" name="Group 45"/>
          <p:cNvGrpSpPr/>
          <p:nvPr/>
        </p:nvGrpSpPr>
        <p:grpSpPr>
          <a:xfrm>
            <a:off x="3358659" y="7819532"/>
            <a:ext cx="11604291" cy="625780"/>
            <a:chOff x="0" y="0"/>
            <a:chExt cx="11690248" cy="630415"/>
          </a:xfrm>
        </p:grpSpPr>
        <p:sp>
          <p:nvSpPr>
            <p:cNvPr id="46" name="Freeform 46"/>
            <p:cNvSpPr/>
            <p:nvPr/>
          </p:nvSpPr>
          <p:spPr>
            <a:xfrm>
              <a:off x="0" y="0"/>
              <a:ext cx="11690223" cy="630428"/>
            </a:xfrm>
            <a:custGeom>
              <a:avLst/>
              <a:gdLst/>
              <a:ahLst/>
              <a:cxnLst/>
              <a:rect l="l" t="t" r="r" b="b"/>
              <a:pathLst>
                <a:path w="11690223" h="630428">
                  <a:moveTo>
                    <a:pt x="0" y="0"/>
                  </a:moveTo>
                  <a:lnTo>
                    <a:pt x="11690223" y="0"/>
                  </a:lnTo>
                  <a:lnTo>
                    <a:pt x="11690223" y="630428"/>
                  </a:lnTo>
                  <a:lnTo>
                    <a:pt x="0" y="630428"/>
                  </a:lnTo>
                  <a:close/>
                </a:path>
              </a:pathLst>
            </a:custGeom>
            <a:solidFill>
              <a:srgbClr val="000000">
                <a:alpha val="0"/>
              </a:srgbClr>
            </a:solidFill>
          </p:spPr>
        </p:sp>
      </p:grpSp>
      <p:sp>
        <p:nvSpPr>
          <p:cNvPr id="47" name="TextBox 47"/>
          <p:cNvSpPr txBox="1"/>
          <p:nvPr/>
        </p:nvSpPr>
        <p:spPr>
          <a:xfrm>
            <a:off x="3603581" y="7944720"/>
            <a:ext cx="2407927"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Linked list sorting</a:t>
            </a:r>
          </a:p>
        </p:txBody>
      </p:sp>
      <p:sp>
        <p:nvSpPr>
          <p:cNvPr id="48" name="TextBox 48"/>
          <p:cNvSpPr txBox="1"/>
          <p:nvPr/>
        </p:nvSpPr>
        <p:spPr>
          <a:xfrm>
            <a:off x="6508082" y="7944720"/>
            <a:ext cx="2404448"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Merge Sort</a:t>
            </a:r>
          </a:p>
        </p:txBody>
      </p:sp>
      <p:sp>
        <p:nvSpPr>
          <p:cNvPr id="49" name="TextBox 49"/>
          <p:cNvSpPr txBox="1"/>
          <p:nvPr/>
        </p:nvSpPr>
        <p:spPr>
          <a:xfrm>
            <a:off x="9409092" y="7944720"/>
            <a:ext cx="5309050"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No random access needed, stable merging</a:t>
            </a:r>
          </a:p>
        </p:txBody>
      </p:sp>
      <p:grpSp>
        <p:nvGrpSpPr>
          <p:cNvPr id="50" name="Group 50"/>
          <p:cNvGrpSpPr/>
          <p:nvPr/>
        </p:nvGrpSpPr>
        <p:grpSpPr>
          <a:xfrm>
            <a:off x="3358659" y="8445312"/>
            <a:ext cx="11604291" cy="944034"/>
            <a:chOff x="0" y="0"/>
            <a:chExt cx="11690248" cy="951027"/>
          </a:xfrm>
        </p:grpSpPr>
        <p:sp>
          <p:nvSpPr>
            <p:cNvPr id="51" name="Freeform 51"/>
            <p:cNvSpPr/>
            <p:nvPr/>
          </p:nvSpPr>
          <p:spPr>
            <a:xfrm>
              <a:off x="0" y="0"/>
              <a:ext cx="11690223" cy="950976"/>
            </a:xfrm>
            <a:custGeom>
              <a:avLst/>
              <a:gdLst/>
              <a:ahLst/>
              <a:cxnLst/>
              <a:rect l="l" t="t" r="r" b="b"/>
              <a:pathLst>
                <a:path w="11690223" h="950976">
                  <a:moveTo>
                    <a:pt x="0" y="0"/>
                  </a:moveTo>
                  <a:lnTo>
                    <a:pt x="11690223" y="0"/>
                  </a:lnTo>
                  <a:lnTo>
                    <a:pt x="11690223" y="950976"/>
                  </a:lnTo>
                  <a:lnTo>
                    <a:pt x="0" y="950976"/>
                  </a:lnTo>
                  <a:close/>
                </a:path>
              </a:pathLst>
            </a:custGeom>
            <a:solidFill>
              <a:srgbClr val="FFFFFF">
                <a:alpha val="0"/>
              </a:srgbClr>
            </a:solidFill>
          </p:spPr>
        </p:sp>
      </p:grpSp>
      <p:sp>
        <p:nvSpPr>
          <p:cNvPr id="52" name="TextBox 52"/>
          <p:cNvSpPr txBox="1"/>
          <p:nvPr/>
        </p:nvSpPr>
        <p:spPr>
          <a:xfrm>
            <a:off x="3603581" y="8570500"/>
            <a:ext cx="2407927"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External sorting</a:t>
            </a:r>
          </a:p>
        </p:txBody>
      </p:sp>
      <p:sp>
        <p:nvSpPr>
          <p:cNvPr id="53" name="TextBox 53"/>
          <p:cNvSpPr txBox="1"/>
          <p:nvPr/>
        </p:nvSpPr>
        <p:spPr>
          <a:xfrm>
            <a:off x="6508082" y="8570500"/>
            <a:ext cx="2404448" cy="34684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Merge Sort</a:t>
            </a:r>
          </a:p>
        </p:txBody>
      </p:sp>
      <p:sp>
        <p:nvSpPr>
          <p:cNvPr id="54" name="TextBox 54"/>
          <p:cNvSpPr txBox="1"/>
          <p:nvPr/>
        </p:nvSpPr>
        <p:spPr>
          <a:xfrm>
            <a:off x="9409092" y="8570500"/>
            <a:ext cx="5309050" cy="665096"/>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Efficient for sequential access, divide-and-conquer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87706" y="1298"/>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txBody>
            <a:bodyPr/>
            <a:lstStyle/>
            <a:p>
              <a:endParaRPr lang="en-IN" dirty="0"/>
            </a:p>
          </p:txBody>
        </p:sp>
      </p:grpSp>
      <p:sp>
        <p:nvSpPr>
          <p:cNvPr id="6" name="TextBox 6"/>
          <p:cNvSpPr txBox="1"/>
          <p:nvPr/>
        </p:nvSpPr>
        <p:spPr>
          <a:xfrm>
            <a:off x="3276600" y="1387057"/>
            <a:ext cx="11284751" cy="735714"/>
          </a:xfrm>
          <a:prstGeom prst="rect">
            <a:avLst/>
          </a:prstGeom>
        </p:spPr>
        <p:txBody>
          <a:bodyPr lIns="0" tIns="0" rIns="0" bIns="0" rtlCol="0" anchor="t">
            <a:spAutoFit/>
          </a:bodyPr>
          <a:lstStyle/>
          <a:p>
            <a:pPr algn="l">
              <a:lnSpc>
                <a:spcPts val="6236"/>
              </a:lnSpc>
            </a:pPr>
            <a:r>
              <a:rPr lang="en-US" sz="4776" b="1" dirty="0">
                <a:solidFill>
                  <a:srgbClr val="F2F5FA"/>
                </a:solidFill>
                <a:latin typeface="Arimo Bold"/>
                <a:ea typeface="Arimo Bold"/>
                <a:cs typeface="Arimo Bold"/>
                <a:sym typeface="Arimo Bold"/>
              </a:rPr>
              <a:t>Outcomes</a:t>
            </a:r>
          </a:p>
        </p:txBody>
      </p:sp>
      <p:sp>
        <p:nvSpPr>
          <p:cNvPr id="7" name="TextBox 7"/>
          <p:cNvSpPr txBox="1"/>
          <p:nvPr/>
        </p:nvSpPr>
        <p:spPr>
          <a:xfrm>
            <a:off x="3344767" y="2710477"/>
            <a:ext cx="403440" cy="312597"/>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01</a:t>
            </a:r>
          </a:p>
        </p:txBody>
      </p:sp>
      <p:grpSp>
        <p:nvGrpSpPr>
          <p:cNvPr id="8" name="Group 8"/>
          <p:cNvGrpSpPr/>
          <p:nvPr/>
        </p:nvGrpSpPr>
        <p:grpSpPr>
          <a:xfrm>
            <a:off x="3344767" y="3139514"/>
            <a:ext cx="3714086" cy="27798"/>
            <a:chOff x="0" y="0"/>
            <a:chExt cx="3741598" cy="28004"/>
          </a:xfrm>
        </p:grpSpPr>
        <p:sp>
          <p:nvSpPr>
            <p:cNvPr id="9" name="Freeform 9" descr="preencoded.png"/>
            <p:cNvSpPr/>
            <p:nvPr/>
          </p:nvSpPr>
          <p:spPr>
            <a:xfrm>
              <a:off x="0" y="0"/>
              <a:ext cx="3741547" cy="28067"/>
            </a:xfrm>
            <a:custGeom>
              <a:avLst/>
              <a:gdLst/>
              <a:ahLst/>
              <a:cxnLst/>
              <a:rect l="l" t="t" r="r" b="b"/>
              <a:pathLst>
                <a:path w="3741547" h="28067">
                  <a:moveTo>
                    <a:pt x="0" y="0"/>
                  </a:moveTo>
                  <a:lnTo>
                    <a:pt x="3741547" y="0"/>
                  </a:lnTo>
                  <a:lnTo>
                    <a:pt x="3741547" y="28067"/>
                  </a:lnTo>
                  <a:lnTo>
                    <a:pt x="0" y="28067"/>
                  </a:lnTo>
                  <a:lnTo>
                    <a:pt x="0" y="0"/>
                  </a:lnTo>
                  <a:close/>
                </a:path>
              </a:pathLst>
            </a:custGeom>
            <a:blipFill>
              <a:blip r:embed="rId4"/>
              <a:stretch>
                <a:fillRect t="-41" r="-1" b="176"/>
              </a:stretch>
            </a:blipFill>
          </p:spPr>
        </p:sp>
      </p:grpSp>
      <p:sp>
        <p:nvSpPr>
          <p:cNvPr id="10" name="TextBox 10"/>
          <p:cNvSpPr txBox="1"/>
          <p:nvPr/>
        </p:nvSpPr>
        <p:spPr>
          <a:xfrm>
            <a:off x="3344767" y="3279394"/>
            <a:ext cx="3714086" cy="833590"/>
          </a:xfrm>
          <a:prstGeom prst="rect">
            <a:avLst/>
          </a:prstGeom>
        </p:spPr>
        <p:txBody>
          <a:bodyPr lIns="0" tIns="0" rIns="0" bIns="0" rtlCol="0" anchor="t">
            <a:spAutoFit/>
          </a:bodyPr>
          <a:lstStyle/>
          <a:p>
            <a:pPr algn="l">
              <a:lnSpc>
                <a:spcPts val="3118"/>
              </a:lnSpc>
            </a:pPr>
            <a:r>
              <a:rPr lang="en-US" sz="2388" b="1">
                <a:solidFill>
                  <a:srgbClr val="EBEDF0"/>
                </a:solidFill>
                <a:latin typeface="Arimo Bold"/>
                <a:ea typeface="Arimo Bold"/>
                <a:cs typeface="Arimo Bold"/>
                <a:sym typeface="Arimo Bold"/>
              </a:rPr>
              <a:t>Complexity Analysis Mastery</a:t>
            </a:r>
          </a:p>
        </p:txBody>
      </p:sp>
      <p:sp>
        <p:nvSpPr>
          <p:cNvPr id="11" name="TextBox 11"/>
          <p:cNvSpPr txBox="1"/>
          <p:nvPr/>
        </p:nvSpPr>
        <p:spPr>
          <a:xfrm>
            <a:off x="3344767" y="4231214"/>
            <a:ext cx="3714086" cy="1619896"/>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Understood best, average, and worst-case time complexity analysis through rigorous mathematical reasoning and recurrence relations</a:t>
            </a:r>
          </a:p>
        </p:txBody>
      </p:sp>
      <p:sp>
        <p:nvSpPr>
          <p:cNvPr id="12" name="TextBox 12"/>
          <p:cNvSpPr txBox="1"/>
          <p:nvPr/>
        </p:nvSpPr>
        <p:spPr>
          <a:xfrm>
            <a:off x="7303661" y="2710477"/>
            <a:ext cx="476655" cy="312597"/>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02</a:t>
            </a:r>
          </a:p>
        </p:txBody>
      </p:sp>
      <p:grpSp>
        <p:nvGrpSpPr>
          <p:cNvPr id="13" name="Group 13"/>
          <p:cNvGrpSpPr/>
          <p:nvPr/>
        </p:nvGrpSpPr>
        <p:grpSpPr>
          <a:xfrm>
            <a:off x="7303661" y="3139514"/>
            <a:ext cx="3714200" cy="27798"/>
            <a:chOff x="0" y="0"/>
            <a:chExt cx="3741712" cy="28004"/>
          </a:xfrm>
        </p:grpSpPr>
        <p:sp>
          <p:nvSpPr>
            <p:cNvPr id="14" name="Freeform 14" descr="preencoded.png"/>
            <p:cNvSpPr/>
            <p:nvPr/>
          </p:nvSpPr>
          <p:spPr>
            <a:xfrm>
              <a:off x="0" y="0"/>
              <a:ext cx="3741674" cy="28067"/>
            </a:xfrm>
            <a:custGeom>
              <a:avLst/>
              <a:gdLst/>
              <a:ahLst/>
              <a:cxnLst/>
              <a:rect l="l" t="t" r="r" b="b"/>
              <a:pathLst>
                <a:path w="3741674" h="28067">
                  <a:moveTo>
                    <a:pt x="0" y="0"/>
                  </a:moveTo>
                  <a:lnTo>
                    <a:pt x="3741674" y="0"/>
                  </a:lnTo>
                  <a:lnTo>
                    <a:pt x="3741674" y="28067"/>
                  </a:lnTo>
                  <a:lnTo>
                    <a:pt x="0" y="28067"/>
                  </a:lnTo>
                  <a:lnTo>
                    <a:pt x="0" y="0"/>
                  </a:lnTo>
                  <a:close/>
                </a:path>
              </a:pathLst>
            </a:custGeom>
            <a:blipFill>
              <a:blip r:embed="rId4"/>
              <a:stretch>
                <a:fillRect t="-42" r="-1" b="178"/>
              </a:stretch>
            </a:blipFill>
          </p:spPr>
        </p:sp>
      </p:grpSp>
      <p:sp>
        <p:nvSpPr>
          <p:cNvPr id="15" name="TextBox 15"/>
          <p:cNvSpPr txBox="1"/>
          <p:nvPr/>
        </p:nvSpPr>
        <p:spPr>
          <a:xfrm>
            <a:off x="7303661" y="3279394"/>
            <a:ext cx="3299517" cy="435851"/>
          </a:xfrm>
          <a:prstGeom prst="rect">
            <a:avLst/>
          </a:prstGeom>
        </p:spPr>
        <p:txBody>
          <a:bodyPr lIns="0" tIns="0" rIns="0" bIns="0" rtlCol="0" anchor="t">
            <a:spAutoFit/>
          </a:bodyPr>
          <a:lstStyle/>
          <a:p>
            <a:pPr algn="l">
              <a:lnSpc>
                <a:spcPts val="3118"/>
              </a:lnSpc>
            </a:pPr>
            <a:r>
              <a:rPr lang="en-US" sz="2388" b="1">
                <a:solidFill>
                  <a:srgbClr val="EBEDF0"/>
                </a:solidFill>
                <a:latin typeface="Arimo Bold"/>
                <a:ea typeface="Arimo Bold"/>
                <a:cs typeface="Arimo Bold"/>
                <a:sym typeface="Arimo Bold"/>
              </a:rPr>
              <a:t>Space-Time Tradeoffs</a:t>
            </a:r>
          </a:p>
        </p:txBody>
      </p:sp>
      <p:sp>
        <p:nvSpPr>
          <p:cNvPr id="16" name="TextBox 16"/>
          <p:cNvSpPr txBox="1"/>
          <p:nvPr/>
        </p:nvSpPr>
        <p:spPr>
          <a:xfrm>
            <a:off x="7303661" y="3833475"/>
            <a:ext cx="3714200" cy="1619896"/>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Analysed how algorithm design choices affect memory requirements versus execution speed, particularly in Merge Sort's auxiliary space</a:t>
            </a:r>
          </a:p>
        </p:txBody>
      </p:sp>
      <p:sp>
        <p:nvSpPr>
          <p:cNvPr id="17" name="TextBox 17"/>
          <p:cNvSpPr txBox="1"/>
          <p:nvPr/>
        </p:nvSpPr>
        <p:spPr>
          <a:xfrm>
            <a:off x="11262668" y="2710477"/>
            <a:ext cx="549870" cy="312597"/>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03</a:t>
            </a:r>
          </a:p>
        </p:txBody>
      </p:sp>
      <p:grpSp>
        <p:nvGrpSpPr>
          <p:cNvPr id="18" name="Group 18"/>
          <p:cNvGrpSpPr/>
          <p:nvPr/>
        </p:nvGrpSpPr>
        <p:grpSpPr>
          <a:xfrm>
            <a:off x="11262668" y="3139514"/>
            <a:ext cx="3714086" cy="27798"/>
            <a:chOff x="0" y="0"/>
            <a:chExt cx="3741598" cy="28004"/>
          </a:xfrm>
        </p:grpSpPr>
        <p:sp>
          <p:nvSpPr>
            <p:cNvPr id="19" name="Freeform 19" descr="preencoded.png"/>
            <p:cNvSpPr/>
            <p:nvPr/>
          </p:nvSpPr>
          <p:spPr>
            <a:xfrm>
              <a:off x="0" y="0"/>
              <a:ext cx="3741547" cy="28067"/>
            </a:xfrm>
            <a:custGeom>
              <a:avLst/>
              <a:gdLst/>
              <a:ahLst/>
              <a:cxnLst/>
              <a:rect l="l" t="t" r="r" b="b"/>
              <a:pathLst>
                <a:path w="3741547" h="28067">
                  <a:moveTo>
                    <a:pt x="0" y="0"/>
                  </a:moveTo>
                  <a:lnTo>
                    <a:pt x="3741547" y="0"/>
                  </a:lnTo>
                  <a:lnTo>
                    <a:pt x="3741547" y="28067"/>
                  </a:lnTo>
                  <a:lnTo>
                    <a:pt x="0" y="28067"/>
                  </a:lnTo>
                  <a:lnTo>
                    <a:pt x="0" y="0"/>
                  </a:lnTo>
                  <a:close/>
                </a:path>
              </a:pathLst>
            </a:custGeom>
            <a:blipFill>
              <a:blip r:embed="rId4"/>
              <a:stretch>
                <a:fillRect t="-41" r="-1" b="176"/>
              </a:stretch>
            </a:blipFill>
          </p:spPr>
        </p:sp>
      </p:grpSp>
      <p:sp>
        <p:nvSpPr>
          <p:cNvPr id="20" name="TextBox 20"/>
          <p:cNvSpPr txBox="1"/>
          <p:nvPr/>
        </p:nvSpPr>
        <p:spPr>
          <a:xfrm>
            <a:off x="11262668" y="3279394"/>
            <a:ext cx="3714086" cy="833590"/>
          </a:xfrm>
          <a:prstGeom prst="rect">
            <a:avLst/>
          </a:prstGeom>
        </p:spPr>
        <p:txBody>
          <a:bodyPr lIns="0" tIns="0" rIns="0" bIns="0" rtlCol="0" anchor="t">
            <a:spAutoFit/>
          </a:bodyPr>
          <a:lstStyle/>
          <a:p>
            <a:pPr algn="l">
              <a:lnSpc>
                <a:spcPts val="3118"/>
              </a:lnSpc>
            </a:pPr>
            <a:r>
              <a:rPr lang="en-US" sz="2388" b="1">
                <a:solidFill>
                  <a:srgbClr val="EBEDF0"/>
                </a:solidFill>
                <a:latin typeface="Arimo Bold"/>
                <a:ea typeface="Arimo Bold"/>
                <a:cs typeface="Arimo Bold"/>
                <a:sym typeface="Arimo Bold"/>
              </a:rPr>
              <a:t>Theory-Practice Connection</a:t>
            </a:r>
          </a:p>
        </p:txBody>
      </p:sp>
      <p:sp>
        <p:nvSpPr>
          <p:cNvPr id="21" name="TextBox 21"/>
          <p:cNvSpPr txBox="1"/>
          <p:nvPr/>
        </p:nvSpPr>
        <p:spPr>
          <a:xfrm>
            <a:off x="11262668" y="4231214"/>
            <a:ext cx="3714086" cy="1938150"/>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Connected theoretical complexity predictions with empirical validation, observing how constants and data behaviour influence real performance</a:t>
            </a:r>
          </a:p>
        </p:txBody>
      </p:sp>
      <p:sp>
        <p:nvSpPr>
          <p:cNvPr id="22" name="TextBox 22"/>
          <p:cNvSpPr txBox="1"/>
          <p:nvPr/>
        </p:nvSpPr>
        <p:spPr>
          <a:xfrm>
            <a:off x="3344767" y="6569161"/>
            <a:ext cx="403440" cy="312597"/>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04</a:t>
            </a:r>
          </a:p>
        </p:txBody>
      </p:sp>
      <p:grpSp>
        <p:nvGrpSpPr>
          <p:cNvPr id="23" name="Group 23"/>
          <p:cNvGrpSpPr/>
          <p:nvPr/>
        </p:nvGrpSpPr>
        <p:grpSpPr>
          <a:xfrm>
            <a:off x="3344767" y="6973767"/>
            <a:ext cx="5693539" cy="27798"/>
            <a:chOff x="0" y="0"/>
            <a:chExt cx="5735714" cy="28004"/>
          </a:xfrm>
        </p:grpSpPr>
        <p:sp>
          <p:nvSpPr>
            <p:cNvPr id="24" name="Freeform 24" descr="preencoded.png"/>
            <p:cNvSpPr/>
            <p:nvPr/>
          </p:nvSpPr>
          <p:spPr>
            <a:xfrm>
              <a:off x="0" y="0"/>
              <a:ext cx="5735701" cy="28067"/>
            </a:xfrm>
            <a:custGeom>
              <a:avLst/>
              <a:gdLst/>
              <a:ahLst/>
              <a:cxnLst/>
              <a:rect l="l" t="t" r="r" b="b"/>
              <a:pathLst>
                <a:path w="5735701" h="28067">
                  <a:moveTo>
                    <a:pt x="0" y="0"/>
                  </a:moveTo>
                  <a:lnTo>
                    <a:pt x="5735701" y="0"/>
                  </a:lnTo>
                  <a:lnTo>
                    <a:pt x="5735701" y="28067"/>
                  </a:lnTo>
                  <a:lnTo>
                    <a:pt x="0" y="28067"/>
                  </a:lnTo>
                  <a:lnTo>
                    <a:pt x="0" y="0"/>
                  </a:lnTo>
                  <a:close/>
                </a:path>
              </a:pathLst>
            </a:custGeom>
            <a:blipFill>
              <a:blip r:embed="rId5"/>
              <a:stretch>
                <a:fillRect t="-16" b="197"/>
              </a:stretch>
            </a:blipFill>
          </p:spPr>
        </p:sp>
      </p:grpSp>
      <p:sp>
        <p:nvSpPr>
          <p:cNvPr id="25" name="TextBox 25"/>
          <p:cNvSpPr txBox="1"/>
          <p:nvPr/>
        </p:nvSpPr>
        <p:spPr>
          <a:xfrm>
            <a:off x="3344767" y="7138066"/>
            <a:ext cx="3256945" cy="435851"/>
          </a:xfrm>
          <a:prstGeom prst="rect">
            <a:avLst/>
          </a:prstGeom>
        </p:spPr>
        <p:txBody>
          <a:bodyPr lIns="0" tIns="0" rIns="0" bIns="0" rtlCol="0" anchor="t">
            <a:spAutoFit/>
          </a:bodyPr>
          <a:lstStyle/>
          <a:p>
            <a:pPr algn="l">
              <a:lnSpc>
                <a:spcPts val="3118"/>
              </a:lnSpc>
            </a:pPr>
            <a:r>
              <a:rPr lang="en-US" sz="2388" b="1">
                <a:solidFill>
                  <a:srgbClr val="EBEDF0"/>
                </a:solidFill>
                <a:latin typeface="Arimo Bold"/>
                <a:ea typeface="Arimo Bold"/>
                <a:cs typeface="Arimo Bold"/>
                <a:sym typeface="Arimo Bold"/>
              </a:rPr>
              <a:t>Algorithmic Tradeoffs</a:t>
            </a:r>
          </a:p>
        </p:txBody>
      </p:sp>
      <p:sp>
        <p:nvSpPr>
          <p:cNvPr id="26" name="TextBox 26"/>
          <p:cNvSpPr txBox="1"/>
          <p:nvPr/>
        </p:nvSpPr>
        <p:spPr>
          <a:xfrm>
            <a:off x="3344767" y="7692146"/>
            <a:ext cx="5693539" cy="98336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Recognised that no single algorithm is universally optimal—selection depends on specific problem constraints and data characteristics</a:t>
            </a:r>
          </a:p>
        </p:txBody>
      </p:sp>
      <p:sp>
        <p:nvSpPr>
          <p:cNvPr id="27" name="TextBox 27"/>
          <p:cNvSpPr txBox="1"/>
          <p:nvPr/>
        </p:nvSpPr>
        <p:spPr>
          <a:xfrm>
            <a:off x="9283101" y="6569161"/>
            <a:ext cx="391238" cy="312597"/>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05</a:t>
            </a:r>
          </a:p>
        </p:txBody>
      </p:sp>
      <p:grpSp>
        <p:nvGrpSpPr>
          <p:cNvPr id="28" name="Group 28"/>
          <p:cNvGrpSpPr/>
          <p:nvPr/>
        </p:nvGrpSpPr>
        <p:grpSpPr>
          <a:xfrm>
            <a:off x="9283101" y="6973767"/>
            <a:ext cx="5693640" cy="27798"/>
            <a:chOff x="0" y="0"/>
            <a:chExt cx="5735815" cy="28004"/>
          </a:xfrm>
        </p:grpSpPr>
        <p:sp>
          <p:nvSpPr>
            <p:cNvPr id="29" name="Freeform 29" descr="preencoded.png"/>
            <p:cNvSpPr/>
            <p:nvPr/>
          </p:nvSpPr>
          <p:spPr>
            <a:xfrm>
              <a:off x="0" y="0"/>
              <a:ext cx="5735828" cy="28067"/>
            </a:xfrm>
            <a:custGeom>
              <a:avLst/>
              <a:gdLst/>
              <a:ahLst/>
              <a:cxnLst/>
              <a:rect l="l" t="t" r="r" b="b"/>
              <a:pathLst>
                <a:path w="5735828" h="28067">
                  <a:moveTo>
                    <a:pt x="0" y="0"/>
                  </a:moveTo>
                  <a:lnTo>
                    <a:pt x="5735828" y="0"/>
                  </a:lnTo>
                  <a:lnTo>
                    <a:pt x="5735828" y="28067"/>
                  </a:lnTo>
                  <a:lnTo>
                    <a:pt x="0" y="28067"/>
                  </a:lnTo>
                  <a:lnTo>
                    <a:pt x="0" y="0"/>
                  </a:lnTo>
                  <a:close/>
                </a:path>
              </a:pathLst>
            </a:custGeom>
            <a:blipFill>
              <a:blip r:embed="rId5"/>
              <a:stretch>
                <a:fillRect t="-17" b="198"/>
              </a:stretch>
            </a:blipFill>
          </p:spPr>
        </p:sp>
      </p:grpSp>
      <p:sp>
        <p:nvSpPr>
          <p:cNvPr id="30" name="TextBox 30"/>
          <p:cNvSpPr txBox="1"/>
          <p:nvPr/>
        </p:nvSpPr>
        <p:spPr>
          <a:xfrm>
            <a:off x="9283101" y="7138066"/>
            <a:ext cx="4221086" cy="435851"/>
          </a:xfrm>
          <a:prstGeom prst="rect">
            <a:avLst/>
          </a:prstGeom>
        </p:spPr>
        <p:txBody>
          <a:bodyPr lIns="0" tIns="0" rIns="0" bIns="0" rtlCol="0" anchor="t">
            <a:spAutoFit/>
          </a:bodyPr>
          <a:lstStyle/>
          <a:p>
            <a:pPr algn="l">
              <a:lnSpc>
                <a:spcPts val="3118"/>
              </a:lnSpc>
            </a:pPr>
            <a:r>
              <a:rPr lang="en-US" sz="2388" b="1">
                <a:solidFill>
                  <a:srgbClr val="EBEDF0"/>
                </a:solidFill>
                <a:latin typeface="Arimo Bold"/>
                <a:ea typeface="Arimo Bold"/>
                <a:cs typeface="Arimo Bold"/>
                <a:sym typeface="Arimo Bold"/>
              </a:rPr>
              <a:t>Hybrid Approach Awareness</a:t>
            </a:r>
          </a:p>
        </p:txBody>
      </p:sp>
      <p:sp>
        <p:nvSpPr>
          <p:cNvPr id="31" name="TextBox 31"/>
          <p:cNvSpPr txBox="1"/>
          <p:nvPr/>
        </p:nvSpPr>
        <p:spPr>
          <a:xfrm>
            <a:off x="9283101" y="7692146"/>
            <a:ext cx="5693640" cy="983362"/>
          </a:xfrm>
          <a:prstGeom prst="rect">
            <a:avLst/>
          </a:prstGeom>
        </p:spPr>
        <p:txBody>
          <a:bodyPr lIns="0" tIns="0" rIns="0" bIns="0" rtlCol="0" anchor="t">
            <a:spAutoFit/>
          </a:bodyPr>
          <a:lstStyle/>
          <a:p>
            <a:pPr algn="l">
              <a:lnSpc>
                <a:spcPts val="2454"/>
              </a:lnSpc>
            </a:pPr>
            <a:r>
              <a:rPr lang="en-US" sz="1923">
                <a:solidFill>
                  <a:srgbClr val="EBEDF0"/>
                </a:solidFill>
                <a:latin typeface="Arimo"/>
                <a:ea typeface="Arimo"/>
                <a:cs typeface="Arimo"/>
                <a:sym typeface="Arimo"/>
              </a:rPr>
              <a:t>Understood why modern implementations use hybrid strategies (e.g., Introsort combining Quick, Heap, and Insertion Sort) for optimal performance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87706" y="1298"/>
            <a:ext cx="13346210" cy="10310373"/>
            <a:chOff x="0" y="0"/>
            <a:chExt cx="13445071" cy="10386746"/>
          </a:xfrm>
        </p:grpSpPr>
        <p:sp>
          <p:nvSpPr>
            <p:cNvPr id="3" name="Freeform 3" descr="preencoded.png"/>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lnTo>
                    <a:pt x="0" y="0"/>
                  </a:lnTo>
                  <a:close/>
                </a:path>
              </a:pathLst>
            </a:custGeom>
            <a:blipFill>
              <a:blip r:embed="rId3"/>
              <a:stretch>
                <a:fillRect t="-24" b="-25"/>
              </a:stretch>
            </a:blipFill>
          </p:spPr>
        </p:sp>
      </p:grpSp>
      <p:grpSp>
        <p:nvGrpSpPr>
          <p:cNvPr id="4" name="Group 4"/>
          <p:cNvGrpSpPr/>
          <p:nvPr/>
        </p:nvGrpSpPr>
        <p:grpSpPr>
          <a:xfrm>
            <a:off x="2487706" y="1298"/>
            <a:ext cx="13346210" cy="10310373"/>
            <a:chOff x="0" y="0"/>
            <a:chExt cx="13445071" cy="10386746"/>
          </a:xfrm>
        </p:grpSpPr>
        <p:sp>
          <p:nvSpPr>
            <p:cNvPr id="5" name="Freeform 5"/>
            <p:cNvSpPr/>
            <p:nvPr/>
          </p:nvSpPr>
          <p:spPr>
            <a:xfrm>
              <a:off x="0" y="0"/>
              <a:ext cx="13445110" cy="10386695"/>
            </a:xfrm>
            <a:custGeom>
              <a:avLst/>
              <a:gdLst/>
              <a:ahLst/>
              <a:cxnLst/>
              <a:rect l="l" t="t" r="r" b="b"/>
              <a:pathLst>
                <a:path w="13445110" h="10386695">
                  <a:moveTo>
                    <a:pt x="0" y="0"/>
                  </a:moveTo>
                  <a:lnTo>
                    <a:pt x="13445110" y="0"/>
                  </a:lnTo>
                  <a:lnTo>
                    <a:pt x="13445110" y="10386695"/>
                  </a:lnTo>
                  <a:lnTo>
                    <a:pt x="0" y="10386695"/>
                  </a:lnTo>
                  <a:close/>
                </a:path>
              </a:pathLst>
            </a:custGeom>
            <a:solidFill>
              <a:srgbClr val="101620">
                <a:alpha val="90196"/>
              </a:srgbClr>
            </a:solidFill>
          </p:spPr>
        </p:sp>
      </p:grpSp>
      <p:sp>
        <p:nvSpPr>
          <p:cNvPr id="6" name="TextBox 6"/>
          <p:cNvSpPr txBox="1"/>
          <p:nvPr/>
        </p:nvSpPr>
        <p:spPr>
          <a:xfrm>
            <a:off x="3107775" y="455372"/>
            <a:ext cx="9569772" cy="632756"/>
          </a:xfrm>
          <a:prstGeom prst="rect">
            <a:avLst/>
          </a:prstGeom>
        </p:spPr>
        <p:txBody>
          <a:bodyPr lIns="0" tIns="0" rIns="0" bIns="0" rtlCol="0" anchor="t">
            <a:spAutoFit/>
          </a:bodyPr>
          <a:lstStyle/>
          <a:p>
            <a:pPr algn="l">
              <a:lnSpc>
                <a:spcPts val="4511"/>
              </a:lnSpc>
            </a:pPr>
            <a:r>
              <a:rPr lang="en-US" sz="3449" b="1">
                <a:solidFill>
                  <a:srgbClr val="F2F5FA"/>
                </a:solidFill>
                <a:latin typeface="Arimo Bold"/>
                <a:ea typeface="Arimo Bold"/>
                <a:cs typeface="Arimo Bold"/>
                <a:sym typeface="Arimo Bold"/>
              </a:rPr>
              <a:t>Case Study: Real-World Algorithm Selection</a:t>
            </a:r>
          </a:p>
        </p:txBody>
      </p:sp>
      <p:sp>
        <p:nvSpPr>
          <p:cNvPr id="7" name="TextBox 7"/>
          <p:cNvSpPr txBox="1"/>
          <p:nvPr/>
        </p:nvSpPr>
        <p:spPr>
          <a:xfrm>
            <a:off x="3107775" y="1101286"/>
            <a:ext cx="5787912" cy="325846"/>
          </a:xfrm>
          <a:prstGeom prst="rect">
            <a:avLst/>
          </a:prstGeom>
        </p:spPr>
        <p:txBody>
          <a:bodyPr lIns="0" tIns="0" rIns="0" bIns="0" rtlCol="0" anchor="t">
            <a:spAutoFit/>
          </a:bodyPr>
          <a:lstStyle/>
          <a:p>
            <a:pPr algn="l">
              <a:lnSpc>
                <a:spcPts val="2255"/>
              </a:lnSpc>
            </a:pPr>
            <a:r>
              <a:rPr lang="en-US" sz="1724" b="1">
                <a:solidFill>
                  <a:srgbClr val="F2F5FA"/>
                </a:solidFill>
                <a:latin typeface="Arimo Bold"/>
                <a:ea typeface="Arimo Bold"/>
                <a:cs typeface="Arimo Bold"/>
                <a:sym typeface="Arimo Bold"/>
              </a:rPr>
              <a:t>How Theory Guides Practical Implementation Choices</a:t>
            </a:r>
          </a:p>
        </p:txBody>
      </p:sp>
      <p:sp>
        <p:nvSpPr>
          <p:cNvPr id="8" name="TextBox 8"/>
          <p:cNvSpPr txBox="1"/>
          <p:nvPr/>
        </p:nvSpPr>
        <p:spPr>
          <a:xfrm>
            <a:off x="3107775" y="2031314"/>
            <a:ext cx="2214806" cy="325846"/>
          </a:xfrm>
          <a:prstGeom prst="rect">
            <a:avLst/>
          </a:prstGeom>
        </p:spPr>
        <p:txBody>
          <a:bodyPr lIns="0" tIns="0" rIns="0" bIns="0" rtlCol="0" anchor="t">
            <a:spAutoFit/>
          </a:bodyPr>
          <a:lstStyle/>
          <a:p>
            <a:pPr algn="l">
              <a:lnSpc>
                <a:spcPts val="2255"/>
              </a:lnSpc>
            </a:pPr>
            <a:r>
              <a:rPr lang="en-US" sz="1724" b="1">
                <a:solidFill>
                  <a:srgbClr val="F2F5FA"/>
                </a:solidFill>
                <a:latin typeface="Arimo Bold"/>
                <a:ea typeface="Arimo Bold"/>
                <a:cs typeface="Arimo Bold"/>
                <a:sym typeface="Arimo Bold"/>
              </a:rPr>
              <a:t>Java Arrays.sort()</a:t>
            </a:r>
          </a:p>
        </p:txBody>
      </p:sp>
      <p:grpSp>
        <p:nvGrpSpPr>
          <p:cNvPr id="9" name="Group 9"/>
          <p:cNvGrpSpPr/>
          <p:nvPr/>
        </p:nvGrpSpPr>
        <p:grpSpPr>
          <a:xfrm>
            <a:off x="3107775" y="2501254"/>
            <a:ext cx="7717620" cy="4629415"/>
            <a:chOff x="0" y="0"/>
            <a:chExt cx="7774788" cy="4663707"/>
          </a:xfrm>
        </p:grpSpPr>
        <p:sp>
          <p:nvSpPr>
            <p:cNvPr id="10" name="Freeform 10" descr="preencoded.png"/>
            <p:cNvSpPr/>
            <p:nvPr/>
          </p:nvSpPr>
          <p:spPr>
            <a:xfrm>
              <a:off x="0" y="0"/>
              <a:ext cx="7774813" cy="4663694"/>
            </a:xfrm>
            <a:custGeom>
              <a:avLst/>
              <a:gdLst/>
              <a:ahLst/>
              <a:cxnLst/>
              <a:rect l="l" t="t" r="r" b="b"/>
              <a:pathLst>
                <a:path w="7774813" h="4663694">
                  <a:moveTo>
                    <a:pt x="0" y="0"/>
                  </a:moveTo>
                  <a:lnTo>
                    <a:pt x="7774813" y="0"/>
                  </a:lnTo>
                  <a:lnTo>
                    <a:pt x="7774813" y="4663694"/>
                  </a:lnTo>
                  <a:lnTo>
                    <a:pt x="0" y="4663694"/>
                  </a:lnTo>
                  <a:lnTo>
                    <a:pt x="0" y="0"/>
                  </a:lnTo>
                  <a:close/>
                </a:path>
              </a:pathLst>
            </a:custGeom>
            <a:blipFill>
              <a:blip r:embed="rId4"/>
              <a:stretch>
                <a:fillRect t="-12" b="-12"/>
              </a:stretch>
            </a:blipFill>
          </p:spPr>
        </p:sp>
      </p:grpSp>
      <p:sp>
        <p:nvSpPr>
          <p:cNvPr id="11" name="TextBox 11"/>
          <p:cNvSpPr txBox="1"/>
          <p:nvPr/>
        </p:nvSpPr>
        <p:spPr>
          <a:xfrm>
            <a:off x="3107775" y="7265237"/>
            <a:ext cx="7717620" cy="207915"/>
          </a:xfrm>
          <a:prstGeom prst="rect">
            <a:avLst/>
          </a:prstGeom>
        </p:spPr>
        <p:txBody>
          <a:bodyPr lIns="0" tIns="0" rIns="0" bIns="0" rtlCol="0" anchor="t">
            <a:spAutoFit/>
          </a:bodyPr>
          <a:lstStyle/>
          <a:p>
            <a:pPr algn="l">
              <a:lnSpc>
                <a:spcPts val="1525"/>
              </a:lnSpc>
            </a:pPr>
            <a:r>
              <a:rPr lang="en-US" sz="1393" b="1">
                <a:solidFill>
                  <a:srgbClr val="EBEDF0"/>
                </a:solidFill>
                <a:latin typeface="Arimo Bold"/>
                <a:ea typeface="Arimo Bold"/>
                <a:cs typeface="Arimo Bold"/>
                <a:sym typeface="Arimo Bold"/>
              </a:rPr>
              <a:t>Hybrid Strategy:</a:t>
            </a:r>
            <a:r>
              <a:rPr lang="en-US" sz="1393">
                <a:solidFill>
                  <a:srgbClr val="EBEDF0"/>
                </a:solidFill>
                <a:latin typeface="Arimo"/>
                <a:ea typeface="Arimo"/>
                <a:cs typeface="Arimo"/>
                <a:sym typeface="Arimo"/>
              </a:rPr>
              <a:t> Introsort (Quick + Heap + Insertion)</a:t>
            </a:r>
          </a:p>
        </p:txBody>
      </p:sp>
      <p:sp>
        <p:nvSpPr>
          <p:cNvPr id="12" name="TextBox 12"/>
          <p:cNvSpPr txBox="1"/>
          <p:nvPr/>
        </p:nvSpPr>
        <p:spPr>
          <a:xfrm>
            <a:off x="3107775" y="7578940"/>
            <a:ext cx="7717620" cy="803339"/>
          </a:xfrm>
          <a:prstGeom prst="rect">
            <a:avLst/>
          </a:prstGeom>
        </p:spPr>
        <p:txBody>
          <a:bodyPr lIns="0" tIns="0" rIns="0" bIns="0" rtlCol="0" anchor="t">
            <a:spAutoFit/>
          </a:bodyPr>
          <a:lstStyle/>
          <a:p>
            <a:pPr marL="168516" lvl="1" indent="-84258" algn="l">
              <a:lnSpc>
                <a:spcPts val="1525"/>
              </a:lnSpc>
              <a:buFont typeface="Arial"/>
              <a:buChar char="•"/>
            </a:pPr>
            <a:r>
              <a:rPr lang="en-US" sz="1393">
                <a:solidFill>
                  <a:srgbClr val="EBEDF0"/>
                </a:solidFill>
                <a:latin typeface="Arimo"/>
                <a:ea typeface="Arimo"/>
                <a:cs typeface="Arimo"/>
                <a:sym typeface="Arimo"/>
              </a:rPr>
              <a:t>Starts with Quick Sort</a:t>
            </a:r>
          </a:p>
          <a:p>
            <a:pPr marL="168516" lvl="1" indent="-84258" algn="l">
              <a:lnSpc>
                <a:spcPts val="1525"/>
              </a:lnSpc>
              <a:buFont typeface="Arial"/>
              <a:buChar char="•"/>
            </a:pPr>
            <a:r>
              <a:rPr lang="en-US" sz="1393">
                <a:solidFill>
                  <a:srgbClr val="EBEDF0"/>
                </a:solidFill>
                <a:latin typeface="Arimo"/>
                <a:ea typeface="Arimo"/>
                <a:cs typeface="Arimo"/>
                <a:sym typeface="Arimo"/>
              </a:rPr>
              <a:t>Switches to Heap Sort if recursion too deep</a:t>
            </a:r>
          </a:p>
          <a:p>
            <a:pPr marL="168516" lvl="1" indent="-84258" algn="l">
              <a:lnSpc>
                <a:spcPts val="1525"/>
              </a:lnSpc>
              <a:buFont typeface="Arial"/>
              <a:buChar char="•"/>
            </a:pPr>
            <a:r>
              <a:rPr lang="en-US" sz="1393">
                <a:solidFill>
                  <a:srgbClr val="EBEDF0"/>
                </a:solidFill>
                <a:latin typeface="Arimo"/>
                <a:ea typeface="Arimo"/>
                <a:cs typeface="Arimo"/>
                <a:sym typeface="Arimo"/>
              </a:rPr>
              <a:t>Uses Insertion Sort for small subarrays</a:t>
            </a:r>
          </a:p>
          <a:p>
            <a:pPr marL="168516" lvl="1" indent="-84258" algn="l">
              <a:lnSpc>
                <a:spcPts val="1525"/>
              </a:lnSpc>
              <a:buFont typeface="Arial"/>
              <a:buChar char="•"/>
            </a:pPr>
            <a:r>
              <a:rPr lang="en-US" sz="1393">
                <a:solidFill>
                  <a:srgbClr val="EBEDF0"/>
                </a:solidFill>
                <a:latin typeface="Arimo"/>
                <a:ea typeface="Arimo"/>
                <a:cs typeface="Arimo"/>
                <a:sym typeface="Arimo"/>
              </a:rPr>
              <a:t>Guarantees O(n log n)</a:t>
            </a:r>
          </a:p>
        </p:txBody>
      </p:sp>
      <p:sp>
        <p:nvSpPr>
          <p:cNvPr id="13" name="TextBox 13"/>
          <p:cNvSpPr txBox="1"/>
          <p:nvPr/>
        </p:nvSpPr>
        <p:spPr>
          <a:xfrm>
            <a:off x="11264622" y="1709354"/>
            <a:ext cx="2214806" cy="325846"/>
          </a:xfrm>
          <a:prstGeom prst="rect">
            <a:avLst/>
          </a:prstGeom>
        </p:spPr>
        <p:txBody>
          <a:bodyPr lIns="0" tIns="0" rIns="0" bIns="0" rtlCol="0" anchor="t">
            <a:spAutoFit/>
          </a:bodyPr>
          <a:lstStyle/>
          <a:p>
            <a:pPr algn="l">
              <a:lnSpc>
                <a:spcPts val="2255"/>
              </a:lnSpc>
            </a:pPr>
            <a:r>
              <a:rPr lang="en-US" sz="1724" b="1">
                <a:solidFill>
                  <a:srgbClr val="F2F5FA"/>
                </a:solidFill>
                <a:latin typeface="Arimo Bold"/>
                <a:ea typeface="Arimo Bold"/>
                <a:cs typeface="Arimo Bold"/>
                <a:sym typeface="Arimo Bold"/>
              </a:rPr>
              <a:t>Python sorted()</a:t>
            </a:r>
          </a:p>
        </p:txBody>
      </p:sp>
      <p:grpSp>
        <p:nvGrpSpPr>
          <p:cNvPr id="14" name="Group 14"/>
          <p:cNvGrpSpPr/>
          <p:nvPr/>
        </p:nvGrpSpPr>
        <p:grpSpPr>
          <a:xfrm>
            <a:off x="11264622" y="2179306"/>
            <a:ext cx="3956070" cy="5273436"/>
            <a:chOff x="0" y="0"/>
            <a:chExt cx="3985374" cy="5312499"/>
          </a:xfrm>
        </p:grpSpPr>
        <p:sp>
          <p:nvSpPr>
            <p:cNvPr id="15" name="Freeform 15" descr="preencoded.png"/>
            <p:cNvSpPr/>
            <p:nvPr/>
          </p:nvSpPr>
          <p:spPr>
            <a:xfrm>
              <a:off x="0" y="0"/>
              <a:ext cx="3985387" cy="5312537"/>
            </a:xfrm>
            <a:custGeom>
              <a:avLst/>
              <a:gdLst/>
              <a:ahLst/>
              <a:cxnLst/>
              <a:rect l="l" t="t" r="r" b="b"/>
              <a:pathLst>
                <a:path w="3985387" h="5312537">
                  <a:moveTo>
                    <a:pt x="0" y="0"/>
                  </a:moveTo>
                  <a:lnTo>
                    <a:pt x="3985387" y="0"/>
                  </a:lnTo>
                  <a:lnTo>
                    <a:pt x="3985387" y="5312537"/>
                  </a:lnTo>
                  <a:lnTo>
                    <a:pt x="0" y="5312537"/>
                  </a:lnTo>
                  <a:lnTo>
                    <a:pt x="0" y="0"/>
                  </a:lnTo>
                  <a:close/>
                </a:path>
              </a:pathLst>
            </a:custGeom>
            <a:blipFill>
              <a:blip r:embed="rId5"/>
              <a:stretch>
                <a:fillRect t="-34" b="-33"/>
              </a:stretch>
            </a:blipFill>
          </p:spPr>
        </p:sp>
      </p:grpSp>
      <p:sp>
        <p:nvSpPr>
          <p:cNvPr id="16" name="TextBox 16"/>
          <p:cNvSpPr txBox="1"/>
          <p:nvPr/>
        </p:nvSpPr>
        <p:spPr>
          <a:xfrm>
            <a:off x="11264622" y="7587311"/>
            <a:ext cx="3956070" cy="207915"/>
          </a:xfrm>
          <a:prstGeom prst="rect">
            <a:avLst/>
          </a:prstGeom>
        </p:spPr>
        <p:txBody>
          <a:bodyPr lIns="0" tIns="0" rIns="0" bIns="0" rtlCol="0" anchor="t">
            <a:spAutoFit/>
          </a:bodyPr>
          <a:lstStyle/>
          <a:p>
            <a:pPr algn="l">
              <a:lnSpc>
                <a:spcPts val="1525"/>
              </a:lnSpc>
            </a:pPr>
            <a:r>
              <a:rPr lang="en-US" sz="1393" b="1">
                <a:solidFill>
                  <a:srgbClr val="EBEDF0"/>
                </a:solidFill>
                <a:latin typeface="Arimo Bold"/>
                <a:ea typeface="Arimo Bold"/>
                <a:cs typeface="Arimo Bold"/>
                <a:sym typeface="Arimo Bold"/>
              </a:rPr>
              <a:t>Adaptive Strategy:</a:t>
            </a:r>
            <a:r>
              <a:rPr lang="en-US" sz="1393">
                <a:solidFill>
                  <a:srgbClr val="EBEDF0"/>
                </a:solidFill>
                <a:latin typeface="Arimo"/>
                <a:ea typeface="Arimo"/>
                <a:cs typeface="Arimo"/>
                <a:sym typeface="Arimo"/>
              </a:rPr>
              <a:t> Timsort (Merge + Insertion)</a:t>
            </a:r>
          </a:p>
        </p:txBody>
      </p:sp>
      <p:sp>
        <p:nvSpPr>
          <p:cNvPr id="17" name="TextBox 17"/>
          <p:cNvSpPr txBox="1"/>
          <p:nvPr/>
        </p:nvSpPr>
        <p:spPr>
          <a:xfrm>
            <a:off x="11264622" y="7901014"/>
            <a:ext cx="3956070" cy="803339"/>
          </a:xfrm>
          <a:prstGeom prst="rect">
            <a:avLst/>
          </a:prstGeom>
        </p:spPr>
        <p:txBody>
          <a:bodyPr lIns="0" tIns="0" rIns="0" bIns="0" rtlCol="0" anchor="t">
            <a:spAutoFit/>
          </a:bodyPr>
          <a:lstStyle/>
          <a:p>
            <a:pPr marL="168516" lvl="1" indent="-84258" algn="l">
              <a:lnSpc>
                <a:spcPts val="1525"/>
              </a:lnSpc>
              <a:buFont typeface="Arial"/>
              <a:buChar char="•"/>
            </a:pPr>
            <a:r>
              <a:rPr lang="en-US" sz="1393">
                <a:solidFill>
                  <a:srgbClr val="EBEDF0"/>
                </a:solidFill>
                <a:latin typeface="Arimo"/>
                <a:ea typeface="Arimo"/>
                <a:cs typeface="Arimo"/>
                <a:sym typeface="Arimo"/>
              </a:rPr>
              <a:t>Exploits existing order</a:t>
            </a:r>
          </a:p>
          <a:p>
            <a:pPr marL="168516" lvl="1" indent="-84258" algn="l">
              <a:lnSpc>
                <a:spcPts val="1525"/>
              </a:lnSpc>
              <a:buFont typeface="Arial"/>
              <a:buChar char="•"/>
            </a:pPr>
            <a:r>
              <a:rPr lang="en-US" sz="1393">
                <a:solidFill>
                  <a:srgbClr val="EBEDF0"/>
                </a:solidFill>
                <a:latin typeface="Arimo"/>
                <a:ea typeface="Arimo"/>
                <a:cs typeface="Arimo"/>
                <a:sym typeface="Arimo"/>
              </a:rPr>
              <a:t>Combines merge and insertion sort</a:t>
            </a:r>
          </a:p>
          <a:p>
            <a:pPr marL="168516" lvl="1" indent="-84258" algn="l">
              <a:lnSpc>
                <a:spcPts val="1525"/>
              </a:lnSpc>
              <a:buFont typeface="Arial"/>
              <a:buChar char="•"/>
            </a:pPr>
            <a:r>
              <a:rPr lang="en-US" sz="1393">
                <a:solidFill>
                  <a:srgbClr val="EBEDF0"/>
                </a:solidFill>
                <a:latin typeface="Arimo"/>
                <a:ea typeface="Arimo"/>
                <a:cs typeface="Arimo"/>
                <a:sym typeface="Arimo"/>
              </a:rPr>
              <a:t>Stable and efficient</a:t>
            </a:r>
          </a:p>
          <a:p>
            <a:pPr marL="168516" lvl="1" indent="-84258" algn="l">
              <a:lnSpc>
                <a:spcPts val="1525"/>
              </a:lnSpc>
              <a:buFont typeface="Arial"/>
              <a:buChar char="•"/>
            </a:pPr>
            <a:r>
              <a:rPr lang="en-US" sz="1393">
                <a:solidFill>
                  <a:srgbClr val="EBEDF0"/>
                </a:solidFill>
                <a:latin typeface="Arimo"/>
                <a:ea typeface="Arimo"/>
                <a:cs typeface="Arimo"/>
                <a:sym typeface="Arimo"/>
              </a:rPr>
              <a:t>Excellent for real-world data</a:t>
            </a:r>
          </a:p>
        </p:txBody>
      </p:sp>
      <p:grpSp>
        <p:nvGrpSpPr>
          <p:cNvPr id="18" name="Group 18"/>
          <p:cNvGrpSpPr/>
          <p:nvPr/>
        </p:nvGrpSpPr>
        <p:grpSpPr>
          <a:xfrm>
            <a:off x="3107775" y="8759028"/>
            <a:ext cx="12106072" cy="772912"/>
            <a:chOff x="0" y="0"/>
            <a:chExt cx="12195746" cy="778637"/>
          </a:xfrm>
        </p:grpSpPr>
        <p:sp>
          <p:nvSpPr>
            <p:cNvPr id="19" name="Freeform 19"/>
            <p:cNvSpPr/>
            <p:nvPr/>
          </p:nvSpPr>
          <p:spPr>
            <a:xfrm>
              <a:off x="0" y="0"/>
              <a:ext cx="12195683" cy="778510"/>
            </a:xfrm>
            <a:custGeom>
              <a:avLst/>
              <a:gdLst/>
              <a:ahLst/>
              <a:cxnLst/>
              <a:rect l="l" t="t" r="r" b="b"/>
              <a:pathLst>
                <a:path w="12195683" h="778510">
                  <a:moveTo>
                    <a:pt x="0" y="74930"/>
                  </a:moveTo>
                  <a:cubicBezTo>
                    <a:pt x="0" y="33528"/>
                    <a:pt x="33528" y="0"/>
                    <a:pt x="74930" y="0"/>
                  </a:cubicBezTo>
                  <a:lnTo>
                    <a:pt x="12120753" y="0"/>
                  </a:lnTo>
                  <a:cubicBezTo>
                    <a:pt x="12162155" y="0"/>
                    <a:pt x="12195683" y="33528"/>
                    <a:pt x="12195683" y="74930"/>
                  </a:cubicBezTo>
                  <a:lnTo>
                    <a:pt x="12195683" y="703580"/>
                  </a:lnTo>
                  <a:cubicBezTo>
                    <a:pt x="12195683" y="744982"/>
                    <a:pt x="12162155" y="778510"/>
                    <a:pt x="12120753" y="778510"/>
                  </a:cubicBezTo>
                  <a:lnTo>
                    <a:pt x="74930" y="778510"/>
                  </a:lnTo>
                  <a:cubicBezTo>
                    <a:pt x="33528" y="778510"/>
                    <a:pt x="0" y="744982"/>
                    <a:pt x="0" y="703580"/>
                  </a:cubicBezTo>
                  <a:close/>
                </a:path>
              </a:pathLst>
            </a:custGeom>
            <a:solidFill>
              <a:srgbClr val="00194D"/>
            </a:solidFill>
          </p:spPr>
        </p:sp>
      </p:grpSp>
      <p:grpSp>
        <p:nvGrpSpPr>
          <p:cNvPr id="20" name="Group 20"/>
          <p:cNvGrpSpPr/>
          <p:nvPr/>
        </p:nvGrpSpPr>
        <p:grpSpPr>
          <a:xfrm>
            <a:off x="3284911" y="8985102"/>
            <a:ext cx="221460" cy="177098"/>
            <a:chOff x="0" y="0"/>
            <a:chExt cx="223101" cy="178410"/>
          </a:xfrm>
        </p:grpSpPr>
        <p:sp>
          <p:nvSpPr>
            <p:cNvPr id="21" name="Freeform 21" descr="preencoded.png"/>
            <p:cNvSpPr/>
            <p:nvPr/>
          </p:nvSpPr>
          <p:spPr>
            <a:xfrm>
              <a:off x="0" y="0"/>
              <a:ext cx="223139" cy="178435"/>
            </a:xfrm>
            <a:custGeom>
              <a:avLst/>
              <a:gdLst/>
              <a:ahLst/>
              <a:cxnLst/>
              <a:rect l="l" t="t" r="r" b="b"/>
              <a:pathLst>
                <a:path w="223139" h="178435">
                  <a:moveTo>
                    <a:pt x="0" y="0"/>
                  </a:moveTo>
                  <a:lnTo>
                    <a:pt x="223139" y="0"/>
                  </a:lnTo>
                  <a:lnTo>
                    <a:pt x="223139" y="178435"/>
                  </a:lnTo>
                  <a:lnTo>
                    <a:pt x="0" y="178435"/>
                  </a:lnTo>
                  <a:lnTo>
                    <a:pt x="0" y="0"/>
                  </a:lnTo>
                  <a:close/>
                </a:path>
              </a:pathLst>
            </a:custGeom>
            <a:blipFill>
              <a:blip r:embed="rId6"/>
              <a:stretch>
                <a:fillRect l="-1183" r="-1161" b="14"/>
              </a:stretch>
            </a:blipFill>
          </p:spPr>
        </p:sp>
      </p:grpSp>
      <p:sp>
        <p:nvSpPr>
          <p:cNvPr id="22" name="TextBox 22"/>
          <p:cNvSpPr txBox="1"/>
          <p:nvPr/>
        </p:nvSpPr>
        <p:spPr>
          <a:xfrm>
            <a:off x="3683519" y="8921822"/>
            <a:ext cx="11353179" cy="406293"/>
          </a:xfrm>
          <a:prstGeom prst="rect">
            <a:avLst/>
          </a:prstGeom>
        </p:spPr>
        <p:txBody>
          <a:bodyPr lIns="0" tIns="0" rIns="0" bIns="0" rtlCol="0" anchor="t">
            <a:spAutoFit/>
          </a:bodyPr>
          <a:lstStyle/>
          <a:p>
            <a:pPr algn="l">
              <a:lnSpc>
                <a:spcPts val="1525"/>
              </a:lnSpc>
            </a:pPr>
            <a:r>
              <a:rPr lang="en-US" sz="1393" b="1">
                <a:solidFill>
                  <a:srgbClr val="FFFFFF"/>
                </a:solidFill>
                <a:latin typeface="Arimo Bold"/>
                <a:ea typeface="Arimo Bold"/>
                <a:cs typeface="Arimo Bold"/>
                <a:sym typeface="Arimo Bold"/>
              </a:rPr>
              <a:t>Real-World Insight:</a:t>
            </a:r>
            <a:r>
              <a:rPr lang="en-US" sz="1393">
                <a:solidFill>
                  <a:srgbClr val="FFFFFF"/>
                </a:solidFill>
                <a:latin typeface="Arimo"/>
                <a:ea typeface="Arimo"/>
                <a:cs typeface="Arimo"/>
                <a:sym typeface="Arimo"/>
              </a:rPr>
              <a:t> Production systems never use single algorithms—they combine multiple approaches to leverage strengths while mitigating weaknesses.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1237</Words>
  <Application>Microsoft Office PowerPoint</Application>
  <PresentationFormat>Custom</PresentationFormat>
  <Paragraphs>232</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Arimo</vt:lpstr>
      <vt:lpstr>Calibri</vt:lpstr>
      <vt:lpstr>Arial</vt:lpstr>
      <vt:lpstr>Canva Sans Bold</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Sorting-Algorithms (2).pptx</dc:title>
  <cp:lastModifiedBy>Uday Chauhan</cp:lastModifiedBy>
  <cp:revision>5</cp:revision>
  <dcterms:created xsi:type="dcterms:W3CDTF">2006-08-16T00:00:00Z</dcterms:created>
  <dcterms:modified xsi:type="dcterms:W3CDTF">2026-02-08T05:10:21Z</dcterms:modified>
  <dc:identifier>DAHAi-Y4uGw</dc:identifier>
</cp:coreProperties>
</file>